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648" r:id="rId2"/>
    <p:sldMasterId id="2147483661" r:id="rId3"/>
  </p:sldMasterIdLst>
  <p:sldIdLst>
    <p:sldId id="284" r:id="rId4"/>
    <p:sldId id="309" r:id="rId5"/>
    <p:sldId id="374" r:id="rId6"/>
    <p:sldId id="376" r:id="rId7"/>
    <p:sldId id="377" r:id="rId8"/>
    <p:sldId id="378" r:id="rId9"/>
    <p:sldId id="379" r:id="rId10"/>
    <p:sldId id="380" r:id="rId11"/>
    <p:sldId id="381" r:id="rId12"/>
    <p:sldId id="382" r:id="rId13"/>
    <p:sldId id="383" r:id="rId14"/>
    <p:sldId id="384" r:id="rId15"/>
    <p:sldId id="385" r:id="rId16"/>
    <p:sldId id="386" r:id="rId17"/>
    <p:sldId id="387" r:id="rId18"/>
    <p:sldId id="388" r:id="rId19"/>
    <p:sldId id="391" r:id="rId20"/>
    <p:sldId id="392" r:id="rId21"/>
    <p:sldId id="295" r:id="rId22"/>
    <p:sldId id="367" r:id="rId23"/>
    <p:sldId id="368" r:id="rId24"/>
    <p:sldId id="369" r:id="rId25"/>
    <p:sldId id="370" r:id="rId26"/>
    <p:sldId id="371" r:id="rId27"/>
    <p:sldId id="372" r:id="rId28"/>
    <p:sldId id="373" r:id="rId29"/>
    <p:sldId id="286" r:id="rId30"/>
    <p:sldId id="393" r:id="rId31"/>
    <p:sldId id="394" r:id="rId32"/>
    <p:sldId id="395" r:id="rId33"/>
    <p:sldId id="396" r:id="rId34"/>
    <p:sldId id="397" r:id="rId35"/>
    <p:sldId id="366" r:id="rId3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5CE3BC-C408-40DD-804D-D2489CF93DE6}" v="122" dt="2020-10-07T10:15:45.500"/>
    <p1510:client id="{42B28C87-803B-4F26-9B39-D47D2C7CA3E7}" v="2" dt="2020-09-25T12:06:03.773"/>
    <p1510:client id="{4506ED07-CB74-44A0-8BE3-C6C6758DF83C}" v="166" dt="2020-09-24T10:55:44.352"/>
    <p1510:client id="{50BD06C9-99D4-4C52-80DA-5D5D8758D984}" v="20" dt="2020-10-06T08:59:49.263"/>
    <p1510:client id="{6510C262-E970-4A00-A6A8-CD624C175FC1}" v="6" dt="2020-10-06T10:13:36.379"/>
    <p1510:client id="{964CC25C-36BF-4681-8AA5-538C3D54A4C5}" v="397" dt="2020-10-06T10:05:53.585"/>
    <p1510:client id="{9B8D8B01-0EEE-4010-85EB-19EB51937427}" v="19" dt="2020-09-26T10:53:03.013"/>
    <p1510:client id="{C75F8D08-AA03-4672-8EFB-3EB723ED2B73}" v="36" dt="2020-10-21T12:45:00.284"/>
    <p1510:client id="{CA7DABE6-DABD-4923-B573-D230AAF7DBFB}" v="1" dt="2020-09-24T10:03:27.9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microsoft.com/office/2015/10/relationships/revisionInfo" Target="revisionInfo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масалова татьяна" userId="2855051cf2222677" providerId="Windows Live" clId="Web-{315CE3BC-C408-40DD-804D-D2489CF93DE6}"/>
    <pc:docChg chg="addSld delSld modSld sldOrd">
      <pc:chgData name="масалова татьяна" userId="2855051cf2222677" providerId="Windows Live" clId="Web-{315CE3BC-C408-40DD-804D-D2489CF93DE6}" dt="2020-10-07T10:15:45.500" v="119" actId="1076"/>
      <pc:docMkLst>
        <pc:docMk/>
      </pc:docMkLst>
      <pc:sldChg chg="delSp modSp">
        <pc:chgData name="масалова татьяна" userId="2855051cf2222677" providerId="Windows Live" clId="Web-{315CE3BC-C408-40DD-804D-D2489CF93DE6}" dt="2020-10-07T10:11:26.199" v="91" actId="20577"/>
        <pc:sldMkLst>
          <pc:docMk/>
          <pc:sldMk cId="0" sldId="263"/>
        </pc:sldMkLst>
        <pc:spChg chg="mod">
          <ac:chgData name="масалова татьяна" userId="2855051cf2222677" providerId="Windows Live" clId="Web-{315CE3BC-C408-40DD-804D-D2489CF93DE6}" dt="2020-10-07T10:11:26.199" v="91" actId="20577"/>
          <ac:spMkLst>
            <pc:docMk/>
            <pc:sldMk cId="0" sldId="263"/>
            <ac:spMk id="9223" creationId="{DA8874BD-0BC3-4588-9D58-5422DEBE081A}"/>
          </ac:spMkLst>
        </pc:spChg>
        <pc:picChg chg="del">
          <ac:chgData name="масалова татьяна" userId="2855051cf2222677" providerId="Windows Live" clId="Web-{315CE3BC-C408-40DD-804D-D2489CF93DE6}" dt="2020-10-07T10:11:22.058" v="90"/>
          <ac:picMkLst>
            <pc:docMk/>
            <pc:sldMk cId="0" sldId="263"/>
            <ac:picMk id="57348" creationId="{C678B156-AA7D-42DE-BF3E-CAFD86FC7C74}"/>
          </ac:picMkLst>
        </pc:picChg>
      </pc:sldChg>
      <pc:sldChg chg="delSp modSp">
        <pc:chgData name="масалова татьяна" userId="2855051cf2222677" providerId="Windows Live" clId="Web-{315CE3BC-C408-40DD-804D-D2489CF93DE6}" dt="2020-10-07T09:27:15.647" v="40"/>
        <pc:sldMkLst>
          <pc:docMk/>
          <pc:sldMk cId="0" sldId="283"/>
        </pc:sldMkLst>
        <pc:spChg chg="del mod">
          <ac:chgData name="масалова татьяна" userId="2855051cf2222677" providerId="Windows Live" clId="Web-{315CE3BC-C408-40DD-804D-D2489CF93DE6}" dt="2020-10-07T09:27:15.647" v="40"/>
          <ac:spMkLst>
            <pc:docMk/>
            <pc:sldMk cId="0" sldId="283"/>
            <ac:spMk id="40970" creationId="{797DDCC3-659D-4940-A148-CC7BFFDDD763}"/>
          </ac:spMkLst>
        </pc:spChg>
      </pc:sldChg>
      <pc:sldChg chg="delSp modSp">
        <pc:chgData name="масалова татьяна" userId="2855051cf2222677" providerId="Windows Live" clId="Web-{315CE3BC-C408-40DD-804D-D2489CF93DE6}" dt="2020-10-07T09:26:34.724" v="35" actId="14100"/>
        <pc:sldMkLst>
          <pc:docMk/>
          <pc:sldMk cId="0" sldId="286"/>
        </pc:sldMkLst>
        <pc:spChg chg="del">
          <ac:chgData name="масалова татьяна" userId="2855051cf2222677" providerId="Windows Live" clId="Web-{315CE3BC-C408-40DD-804D-D2489CF93DE6}" dt="2020-10-07T09:25:31.879" v="25"/>
          <ac:spMkLst>
            <pc:docMk/>
            <pc:sldMk cId="0" sldId="286"/>
            <ac:spMk id="3" creationId="{B167C8F1-9A90-49D4-9C83-C648F50CA8E0}"/>
          </ac:spMkLst>
        </pc:spChg>
        <pc:spChg chg="mod">
          <ac:chgData name="масалова татьяна" userId="2855051cf2222677" providerId="Windows Live" clId="Web-{315CE3BC-C408-40DD-804D-D2489CF93DE6}" dt="2020-10-07T09:26:34.724" v="35" actId="14100"/>
          <ac:spMkLst>
            <pc:docMk/>
            <pc:sldMk cId="0" sldId="286"/>
            <ac:spMk id="4103" creationId="{B28FC086-EEDB-48A0-8E13-9BC002860560}"/>
          </ac:spMkLst>
        </pc:spChg>
        <pc:spChg chg="del mod">
          <ac:chgData name="масалова татьяна" userId="2855051cf2222677" providerId="Windows Live" clId="Web-{315CE3BC-C408-40DD-804D-D2489CF93DE6}" dt="2020-10-07T09:25:22.441" v="21"/>
          <ac:spMkLst>
            <pc:docMk/>
            <pc:sldMk cId="0" sldId="286"/>
            <ac:spMk id="48138" creationId="{C52B4A9E-906F-4D95-B84A-FE63D1A406F7}"/>
          </ac:spMkLst>
        </pc:spChg>
        <pc:grpChg chg="del">
          <ac:chgData name="масалова татьяна" userId="2855051cf2222677" providerId="Windows Live" clId="Web-{315CE3BC-C408-40DD-804D-D2489CF93DE6}" dt="2020-10-07T09:25:23.925" v="23"/>
          <ac:grpSpMkLst>
            <pc:docMk/>
            <pc:sldMk cId="0" sldId="286"/>
            <ac:grpSpMk id="48133" creationId="{DC4878E9-D7FC-4E60-A1E3-2709AD59B880}"/>
          </ac:grpSpMkLst>
        </pc:grpChg>
        <pc:picChg chg="mod">
          <ac:chgData name="масалова татьяна" userId="2855051cf2222677" providerId="Windows Live" clId="Web-{315CE3BC-C408-40DD-804D-D2489CF93DE6}" dt="2020-10-07T09:25:29.051" v="24" actId="1076"/>
          <ac:picMkLst>
            <pc:docMk/>
            <pc:sldMk cId="0" sldId="286"/>
            <ac:picMk id="48130" creationId="{5D5714B1-40FC-4D4E-81B4-60FF3C4831F3}"/>
          </ac:picMkLst>
        </pc:picChg>
        <pc:picChg chg="del">
          <ac:chgData name="масалова татьяна" userId="2855051cf2222677" providerId="Windows Live" clId="Web-{315CE3BC-C408-40DD-804D-D2489CF93DE6}" dt="2020-10-07T09:15:57.209" v="9"/>
          <ac:picMkLst>
            <pc:docMk/>
            <pc:sldMk cId="0" sldId="286"/>
            <ac:picMk id="48132" creationId="{A8DAF2A3-87B3-4A1B-9B82-58DB803CD773}"/>
          </ac:picMkLst>
        </pc:picChg>
      </pc:sldChg>
      <pc:sldChg chg="del">
        <pc:chgData name="масалова татьяна" userId="2855051cf2222677" providerId="Windows Live" clId="Web-{315CE3BC-C408-40DD-804D-D2489CF93DE6}" dt="2020-10-07T10:01:55.266" v="79"/>
        <pc:sldMkLst>
          <pc:docMk/>
          <pc:sldMk cId="0" sldId="294"/>
        </pc:sldMkLst>
      </pc:sldChg>
      <pc:sldChg chg="delSp ord">
        <pc:chgData name="масалова татьяна" userId="2855051cf2222677" providerId="Windows Live" clId="Web-{315CE3BC-C408-40DD-804D-D2489CF93DE6}" dt="2020-10-07T10:11:16.667" v="89"/>
        <pc:sldMkLst>
          <pc:docMk/>
          <pc:sldMk cId="0" sldId="319"/>
        </pc:sldMkLst>
        <pc:picChg chg="del">
          <ac:chgData name="масалова татьяна" userId="2855051cf2222677" providerId="Windows Live" clId="Web-{315CE3BC-C408-40DD-804D-D2489CF93DE6}" dt="2020-10-07T10:11:16.667" v="89"/>
          <ac:picMkLst>
            <pc:docMk/>
            <pc:sldMk cId="0" sldId="319"/>
            <ac:picMk id="61444" creationId="{D3FEA8BA-74A1-49D6-BB6D-63F65A2C717E}"/>
          </ac:picMkLst>
        </pc:picChg>
      </pc:sldChg>
      <pc:sldChg chg="ord">
        <pc:chgData name="масалова татьяна" userId="2855051cf2222677" providerId="Windows Live" clId="Web-{315CE3BC-C408-40DD-804D-D2489CF93DE6}" dt="2020-10-07T10:11:09.464" v="88"/>
        <pc:sldMkLst>
          <pc:docMk/>
          <pc:sldMk cId="0" sldId="320"/>
        </pc:sldMkLst>
      </pc:sldChg>
      <pc:sldChg chg="modSp">
        <pc:chgData name="масалова татьяна" userId="2855051cf2222677" providerId="Windows Live" clId="Web-{315CE3BC-C408-40DD-804D-D2489CF93DE6}" dt="2020-10-07T09:30:04.948" v="42" actId="20577"/>
        <pc:sldMkLst>
          <pc:docMk/>
          <pc:sldMk cId="0" sldId="321"/>
        </pc:sldMkLst>
        <pc:spChg chg="mod">
          <ac:chgData name="масалова татьяна" userId="2855051cf2222677" providerId="Windows Live" clId="Web-{315CE3BC-C408-40DD-804D-D2489CF93DE6}" dt="2020-10-07T09:30:04.948" v="42" actId="20577"/>
          <ac:spMkLst>
            <pc:docMk/>
            <pc:sldMk cId="0" sldId="321"/>
            <ac:spMk id="47111" creationId="{EA00EBBF-1292-4F4F-95CE-F553DB2B3E28}"/>
          </ac:spMkLst>
        </pc:spChg>
      </pc:sldChg>
      <pc:sldChg chg="delSp modSp add replId">
        <pc:chgData name="масалова татьяна" userId="2855051cf2222677" providerId="Windows Live" clId="Web-{315CE3BC-C408-40DD-804D-D2489CF93DE6}" dt="2020-10-07T09:33:24.812" v="52" actId="20577"/>
        <pc:sldMkLst>
          <pc:docMk/>
          <pc:sldMk cId="448680067" sldId="393"/>
        </pc:sldMkLst>
        <pc:spChg chg="mod">
          <ac:chgData name="масалова татьяна" userId="2855051cf2222677" providerId="Windows Live" clId="Web-{315CE3BC-C408-40DD-804D-D2489CF93DE6}" dt="2020-10-07T09:33:24.812" v="52" actId="20577"/>
          <ac:spMkLst>
            <pc:docMk/>
            <pc:sldMk cId="448680067" sldId="393"/>
            <ac:spMk id="15367" creationId="{60A1BE2A-07AD-4129-9473-02F888006911}"/>
          </ac:spMkLst>
        </pc:spChg>
        <pc:picChg chg="del">
          <ac:chgData name="масалова татьяна" userId="2855051cf2222677" providerId="Windows Live" clId="Web-{315CE3BC-C408-40DD-804D-D2489CF93DE6}" dt="2020-10-07T09:33:13.577" v="50"/>
          <ac:picMkLst>
            <pc:docMk/>
            <pc:sldMk cId="448680067" sldId="393"/>
            <ac:picMk id="52228" creationId="{1F2FB078-B287-402A-B11D-9AF2E65C34B5}"/>
          </ac:picMkLst>
        </pc:picChg>
      </pc:sldChg>
      <pc:sldChg chg="delSp modSp add replId">
        <pc:chgData name="масалова татьяна" userId="2855051cf2222677" providerId="Windows Live" clId="Web-{315CE3BC-C408-40DD-804D-D2489CF93DE6}" dt="2020-10-07T09:35:32.689" v="71" actId="14100"/>
        <pc:sldMkLst>
          <pc:docMk/>
          <pc:sldMk cId="2445853033" sldId="394"/>
        </pc:sldMkLst>
        <pc:spChg chg="del topLvl">
          <ac:chgData name="масалова татьяна" userId="2855051cf2222677" providerId="Windows Live" clId="Web-{315CE3BC-C408-40DD-804D-D2489CF93DE6}" dt="2020-10-07T09:34:55.314" v="64"/>
          <ac:spMkLst>
            <pc:docMk/>
            <pc:sldMk cId="2445853033" sldId="394"/>
            <ac:spMk id="7" creationId="{71FFE052-F4A1-45A1-B028-8F46C50F4B0B}"/>
          </ac:spMkLst>
        </pc:spChg>
        <pc:spChg chg="mod">
          <ac:chgData name="масалова татьяна" userId="2855051cf2222677" providerId="Windows Live" clId="Web-{315CE3BC-C408-40DD-804D-D2489CF93DE6}" dt="2020-10-07T09:35:32.689" v="71" actId="14100"/>
          <ac:spMkLst>
            <pc:docMk/>
            <pc:sldMk cId="2445853033" sldId="394"/>
            <ac:spMk id="15367" creationId="{60A1BE2A-07AD-4129-9473-02F888006911}"/>
          </ac:spMkLst>
        </pc:spChg>
        <pc:spChg chg="del mod">
          <ac:chgData name="масалова татьяна" userId="2855051cf2222677" providerId="Windows Live" clId="Web-{315CE3BC-C408-40DD-804D-D2489CF93DE6}" dt="2020-10-07T09:34:46.376" v="62"/>
          <ac:spMkLst>
            <pc:docMk/>
            <pc:sldMk cId="2445853033" sldId="394"/>
            <ac:spMk id="52233" creationId="{5B842D53-0503-481D-962E-8900AD2959E0}"/>
          </ac:spMkLst>
        </pc:spChg>
        <pc:spChg chg="del topLvl">
          <ac:chgData name="масалова татьяна" userId="2855051cf2222677" providerId="Windows Live" clId="Web-{315CE3BC-C408-40DD-804D-D2489CF93DE6}" dt="2020-10-07T09:34:51.485" v="63"/>
          <ac:spMkLst>
            <pc:docMk/>
            <pc:sldMk cId="2445853033" sldId="394"/>
            <ac:spMk id="52234" creationId="{78123599-869F-47F3-8E1D-7F4C50EB6574}"/>
          </ac:spMkLst>
        </pc:spChg>
        <pc:grpChg chg="del">
          <ac:chgData name="масалова татьяна" userId="2855051cf2222677" providerId="Windows Live" clId="Web-{315CE3BC-C408-40DD-804D-D2489CF93DE6}" dt="2020-10-07T09:34:51.485" v="63"/>
          <ac:grpSpMkLst>
            <pc:docMk/>
            <pc:sldMk cId="2445853033" sldId="394"/>
            <ac:grpSpMk id="52229" creationId="{4F34CABD-FB4B-452A-95ED-69FBA73D2F11}"/>
          </ac:grpSpMkLst>
        </pc:grpChg>
      </pc:sldChg>
      <pc:sldChg chg="modSp add replId">
        <pc:chgData name="масалова татьяна" userId="2855051cf2222677" providerId="Windows Live" clId="Web-{315CE3BC-C408-40DD-804D-D2489CF93DE6}" dt="2020-10-07T09:36:55.988" v="78" actId="20577"/>
        <pc:sldMkLst>
          <pc:docMk/>
          <pc:sldMk cId="1907276151" sldId="395"/>
        </pc:sldMkLst>
        <pc:spChg chg="mod">
          <ac:chgData name="масалова татьяна" userId="2855051cf2222677" providerId="Windows Live" clId="Web-{315CE3BC-C408-40DD-804D-D2489CF93DE6}" dt="2020-10-07T09:36:55.988" v="78" actId="20577"/>
          <ac:spMkLst>
            <pc:docMk/>
            <pc:sldMk cId="1907276151" sldId="395"/>
            <ac:spMk id="15367" creationId="{60A1BE2A-07AD-4129-9473-02F888006911}"/>
          </ac:spMkLst>
        </pc:spChg>
      </pc:sldChg>
      <pc:sldChg chg="modSp add replId">
        <pc:chgData name="масалова татьяна" userId="2855051cf2222677" providerId="Windows Live" clId="Web-{315CE3BC-C408-40DD-804D-D2489CF93DE6}" dt="2020-10-07T10:10:25.323" v="84" actId="20577"/>
        <pc:sldMkLst>
          <pc:docMk/>
          <pc:sldMk cId="1191416026" sldId="396"/>
        </pc:sldMkLst>
        <pc:spChg chg="mod">
          <ac:chgData name="масалова татьяна" userId="2855051cf2222677" providerId="Windows Live" clId="Web-{315CE3BC-C408-40DD-804D-D2489CF93DE6}" dt="2020-10-07T10:10:25.323" v="84" actId="20577"/>
          <ac:spMkLst>
            <pc:docMk/>
            <pc:sldMk cId="1191416026" sldId="396"/>
            <ac:spMk id="15367" creationId="{60A1BE2A-07AD-4129-9473-02F888006911}"/>
          </ac:spMkLst>
        </pc:spChg>
      </pc:sldChg>
      <pc:sldChg chg="modSp add replId">
        <pc:chgData name="масалова татьяна" userId="2855051cf2222677" providerId="Windows Live" clId="Web-{315CE3BC-C408-40DD-804D-D2489CF93DE6}" dt="2020-10-07T10:15:45.500" v="119" actId="1076"/>
        <pc:sldMkLst>
          <pc:docMk/>
          <pc:sldMk cId="3803331202" sldId="397"/>
        </pc:sldMkLst>
        <pc:spChg chg="mod">
          <ac:chgData name="масалова татьяна" userId="2855051cf2222677" providerId="Windows Live" clId="Web-{315CE3BC-C408-40DD-804D-D2489CF93DE6}" dt="2020-10-07T10:15:45.500" v="119" actId="1076"/>
          <ac:spMkLst>
            <pc:docMk/>
            <pc:sldMk cId="3803331202" sldId="397"/>
            <ac:spMk id="15367" creationId="{60A1BE2A-07AD-4129-9473-02F888006911}"/>
          </ac:spMkLst>
        </pc:spChg>
      </pc:sldChg>
    </pc:docChg>
  </pc:docChgLst>
  <pc:docChgLst>
    <pc:chgData name="масалова татьяна" userId="2855051cf2222677" providerId="Windows Live" clId="Web-{6510C262-E970-4A00-A6A8-CD624C175FC1}"/>
    <pc:docChg chg="addSld modSld">
      <pc:chgData name="масалова татьяна" userId="2855051cf2222677" providerId="Windows Live" clId="Web-{6510C262-E970-4A00-A6A8-CD624C175FC1}" dt="2020-10-06T10:13:36.379" v="5"/>
      <pc:docMkLst>
        <pc:docMk/>
      </pc:docMkLst>
      <pc:sldChg chg="modSp add replId">
        <pc:chgData name="масалова татьяна" userId="2855051cf2222677" providerId="Windows Live" clId="Web-{6510C262-E970-4A00-A6A8-CD624C175FC1}" dt="2020-10-06T10:13:24.957" v="4" actId="20577"/>
        <pc:sldMkLst>
          <pc:docMk/>
          <pc:sldMk cId="1150775877" sldId="391"/>
        </pc:sldMkLst>
        <pc:spChg chg="mod">
          <ac:chgData name="масалова татьяна" userId="2855051cf2222677" providerId="Windows Live" clId="Web-{6510C262-E970-4A00-A6A8-CD624C175FC1}" dt="2020-10-06T10:13:24.957" v="4" actId="20577"/>
          <ac:spMkLst>
            <pc:docMk/>
            <pc:sldMk cId="1150775877" sldId="391"/>
            <ac:spMk id="7" creationId="{18B633F9-9266-46DF-B756-1AABD9A4264D}"/>
          </ac:spMkLst>
        </pc:spChg>
      </pc:sldChg>
      <pc:sldChg chg="add replId">
        <pc:chgData name="масалова татьяна" userId="2855051cf2222677" providerId="Windows Live" clId="Web-{6510C262-E970-4A00-A6A8-CD624C175FC1}" dt="2020-10-06T10:13:36.379" v="5"/>
        <pc:sldMkLst>
          <pc:docMk/>
          <pc:sldMk cId="1951243385" sldId="392"/>
        </pc:sldMkLst>
      </pc:sldChg>
    </pc:docChg>
  </pc:docChgLst>
  <pc:docChgLst>
    <pc:chgData name="масалова татьяна" userId="2855051cf2222677" providerId="Windows Live" clId="Web-{C75F8D08-AA03-4672-8EFB-3EB723ED2B73}"/>
    <pc:docChg chg="delSld modSld">
      <pc:chgData name="масалова татьяна" userId="2855051cf2222677" providerId="Windows Live" clId="Web-{C75F8D08-AA03-4672-8EFB-3EB723ED2B73}" dt="2020-10-21T12:45:00.284" v="35" actId="1076"/>
      <pc:docMkLst>
        <pc:docMk/>
      </pc:docMkLst>
      <pc:sldChg chg="del">
        <pc:chgData name="масалова татьяна" userId="2855051cf2222677" providerId="Windows Live" clId="Web-{C75F8D08-AA03-4672-8EFB-3EB723ED2B73}" dt="2020-10-21T10:39:35.355" v="34"/>
        <pc:sldMkLst>
          <pc:docMk/>
          <pc:sldMk cId="0" sldId="258"/>
        </pc:sldMkLst>
      </pc:sldChg>
      <pc:sldChg chg="del">
        <pc:chgData name="масалова татьяна" userId="2855051cf2222677" providerId="Windows Live" clId="Web-{C75F8D08-AA03-4672-8EFB-3EB723ED2B73}" dt="2020-10-21T10:39:35.355" v="33"/>
        <pc:sldMkLst>
          <pc:docMk/>
          <pc:sldMk cId="0" sldId="260"/>
        </pc:sldMkLst>
      </pc:sldChg>
      <pc:sldChg chg="del">
        <pc:chgData name="масалова татьяна" userId="2855051cf2222677" providerId="Windows Live" clId="Web-{C75F8D08-AA03-4672-8EFB-3EB723ED2B73}" dt="2020-10-21T10:39:35.355" v="32"/>
        <pc:sldMkLst>
          <pc:docMk/>
          <pc:sldMk cId="0" sldId="261"/>
        </pc:sldMkLst>
      </pc:sldChg>
      <pc:sldChg chg="del">
        <pc:chgData name="масалова татьяна" userId="2855051cf2222677" providerId="Windows Live" clId="Web-{C75F8D08-AA03-4672-8EFB-3EB723ED2B73}" dt="2020-10-21T10:39:35.355" v="31"/>
        <pc:sldMkLst>
          <pc:docMk/>
          <pc:sldMk cId="0" sldId="262"/>
        </pc:sldMkLst>
      </pc:sldChg>
      <pc:sldChg chg="del">
        <pc:chgData name="масалова татьяна" userId="2855051cf2222677" providerId="Windows Live" clId="Web-{C75F8D08-AA03-4672-8EFB-3EB723ED2B73}" dt="2020-10-21T10:39:35.355" v="30"/>
        <pc:sldMkLst>
          <pc:docMk/>
          <pc:sldMk cId="0" sldId="263"/>
        </pc:sldMkLst>
      </pc:sldChg>
      <pc:sldChg chg="del">
        <pc:chgData name="масалова татьяна" userId="2855051cf2222677" providerId="Windows Live" clId="Web-{C75F8D08-AA03-4672-8EFB-3EB723ED2B73}" dt="2020-10-21T10:38:10.228" v="2"/>
        <pc:sldMkLst>
          <pc:docMk/>
          <pc:sldMk cId="0" sldId="264"/>
        </pc:sldMkLst>
      </pc:sldChg>
      <pc:sldChg chg="del">
        <pc:chgData name="масалова татьяна" userId="2855051cf2222677" providerId="Windows Live" clId="Web-{C75F8D08-AA03-4672-8EFB-3EB723ED2B73}" dt="2020-10-21T10:38:45.057" v="18"/>
        <pc:sldMkLst>
          <pc:docMk/>
          <pc:sldMk cId="0" sldId="270"/>
        </pc:sldMkLst>
      </pc:sldChg>
      <pc:sldChg chg="del">
        <pc:chgData name="масалова татьяна" userId="2855051cf2222677" providerId="Windows Live" clId="Web-{C75F8D08-AA03-4672-8EFB-3EB723ED2B73}" dt="2020-10-21T10:38:26.900" v="17"/>
        <pc:sldMkLst>
          <pc:docMk/>
          <pc:sldMk cId="0" sldId="283"/>
        </pc:sldMkLst>
      </pc:sldChg>
      <pc:sldChg chg="del">
        <pc:chgData name="масалова татьяна" userId="2855051cf2222677" providerId="Windows Live" clId="Web-{C75F8D08-AA03-4672-8EFB-3EB723ED2B73}" dt="2020-10-21T10:38:45.057" v="19"/>
        <pc:sldMkLst>
          <pc:docMk/>
          <pc:sldMk cId="0" sldId="288"/>
        </pc:sldMkLst>
      </pc:sldChg>
      <pc:sldChg chg="del">
        <pc:chgData name="масалова татьяна" userId="2855051cf2222677" providerId="Windows Live" clId="Web-{C75F8D08-AA03-4672-8EFB-3EB723ED2B73}" dt="2020-10-21T10:38:45.057" v="21"/>
        <pc:sldMkLst>
          <pc:docMk/>
          <pc:sldMk cId="0" sldId="289"/>
        </pc:sldMkLst>
      </pc:sldChg>
      <pc:sldChg chg="del">
        <pc:chgData name="масалова татьяна" userId="2855051cf2222677" providerId="Windows Live" clId="Web-{C75F8D08-AA03-4672-8EFB-3EB723ED2B73}" dt="2020-10-21T10:38:45.057" v="20"/>
        <pc:sldMkLst>
          <pc:docMk/>
          <pc:sldMk cId="0" sldId="290"/>
        </pc:sldMkLst>
      </pc:sldChg>
      <pc:sldChg chg="del">
        <pc:chgData name="масалова татьяна" userId="2855051cf2222677" providerId="Windows Live" clId="Web-{C75F8D08-AA03-4672-8EFB-3EB723ED2B73}" dt="2020-10-21T10:38:10.244" v="12"/>
        <pc:sldMkLst>
          <pc:docMk/>
          <pc:sldMk cId="0" sldId="296"/>
        </pc:sldMkLst>
      </pc:sldChg>
      <pc:sldChg chg="del">
        <pc:chgData name="масалова татьяна" userId="2855051cf2222677" providerId="Windows Live" clId="Web-{C75F8D08-AA03-4672-8EFB-3EB723ED2B73}" dt="2020-10-21T10:38:10.244" v="11"/>
        <pc:sldMkLst>
          <pc:docMk/>
          <pc:sldMk cId="0" sldId="297"/>
        </pc:sldMkLst>
      </pc:sldChg>
      <pc:sldChg chg="del">
        <pc:chgData name="масалова татьяна" userId="2855051cf2222677" providerId="Windows Live" clId="Web-{C75F8D08-AA03-4672-8EFB-3EB723ED2B73}" dt="2020-10-21T10:38:10.228" v="3"/>
        <pc:sldMkLst>
          <pc:docMk/>
          <pc:sldMk cId="0" sldId="300"/>
        </pc:sldMkLst>
      </pc:sldChg>
      <pc:sldChg chg="del">
        <pc:chgData name="масалова татьяна" userId="2855051cf2222677" providerId="Windows Live" clId="Web-{C75F8D08-AA03-4672-8EFB-3EB723ED2B73}" dt="2020-10-21T10:38:10.244" v="10"/>
        <pc:sldMkLst>
          <pc:docMk/>
          <pc:sldMk cId="0" sldId="303"/>
        </pc:sldMkLst>
      </pc:sldChg>
      <pc:sldChg chg="del">
        <pc:chgData name="масалова татьяна" userId="2855051cf2222677" providerId="Windows Live" clId="Web-{C75F8D08-AA03-4672-8EFB-3EB723ED2B73}" dt="2020-10-21T10:38:10.228" v="4"/>
        <pc:sldMkLst>
          <pc:docMk/>
          <pc:sldMk cId="0" sldId="304"/>
        </pc:sldMkLst>
      </pc:sldChg>
      <pc:sldChg chg="del">
        <pc:chgData name="масалова татьяна" userId="2855051cf2222677" providerId="Windows Live" clId="Web-{C75F8D08-AA03-4672-8EFB-3EB723ED2B73}" dt="2020-10-21T10:38:10.228" v="9"/>
        <pc:sldMkLst>
          <pc:docMk/>
          <pc:sldMk cId="0" sldId="305"/>
        </pc:sldMkLst>
      </pc:sldChg>
      <pc:sldChg chg="del">
        <pc:chgData name="масалова татьяна" userId="2855051cf2222677" providerId="Windows Live" clId="Web-{C75F8D08-AA03-4672-8EFB-3EB723ED2B73}" dt="2020-10-21T10:38:10.228" v="8"/>
        <pc:sldMkLst>
          <pc:docMk/>
          <pc:sldMk cId="0" sldId="306"/>
        </pc:sldMkLst>
      </pc:sldChg>
      <pc:sldChg chg="del">
        <pc:chgData name="масалова татьяна" userId="2855051cf2222677" providerId="Windows Live" clId="Web-{C75F8D08-AA03-4672-8EFB-3EB723ED2B73}" dt="2020-10-21T10:38:10.228" v="6"/>
        <pc:sldMkLst>
          <pc:docMk/>
          <pc:sldMk cId="0" sldId="307"/>
        </pc:sldMkLst>
      </pc:sldChg>
      <pc:sldChg chg="del">
        <pc:chgData name="масалова татьяна" userId="2855051cf2222677" providerId="Windows Live" clId="Web-{C75F8D08-AA03-4672-8EFB-3EB723ED2B73}" dt="2020-10-21T10:38:10.228" v="5"/>
        <pc:sldMkLst>
          <pc:docMk/>
          <pc:sldMk cId="0" sldId="308"/>
        </pc:sldMkLst>
      </pc:sldChg>
      <pc:sldChg chg="del">
        <pc:chgData name="масалова татьяна" userId="2855051cf2222677" providerId="Windows Live" clId="Web-{C75F8D08-AA03-4672-8EFB-3EB723ED2B73}" dt="2020-10-21T10:38:10.228" v="1"/>
        <pc:sldMkLst>
          <pc:docMk/>
          <pc:sldMk cId="0" sldId="313"/>
        </pc:sldMkLst>
      </pc:sldChg>
      <pc:sldChg chg="del">
        <pc:chgData name="масалова татьяна" userId="2855051cf2222677" providerId="Windows Live" clId="Web-{C75F8D08-AA03-4672-8EFB-3EB723ED2B73}" dt="2020-10-21T10:39:35.355" v="29"/>
        <pc:sldMkLst>
          <pc:docMk/>
          <pc:sldMk cId="0" sldId="319"/>
        </pc:sldMkLst>
      </pc:sldChg>
      <pc:sldChg chg="del">
        <pc:chgData name="масалова татьяна" userId="2855051cf2222677" providerId="Windows Live" clId="Web-{C75F8D08-AA03-4672-8EFB-3EB723ED2B73}" dt="2020-10-21T10:39:35.355" v="28"/>
        <pc:sldMkLst>
          <pc:docMk/>
          <pc:sldMk cId="0" sldId="320"/>
        </pc:sldMkLst>
      </pc:sldChg>
      <pc:sldChg chg="del">
        <pc:chgData name="масалова татьяна" userId="2855051cf2222677" providerId="Windows Live" clId="Web-{C75F8D08-AA03-4672-8EFB-3EB723ED2B73}" dt="2020-10-21T10:38:45.073" v="22"/>
        <pc:sldMkLst>
          <pc:docMk/>
          <pc:sldMk cId="0" sldId="321"/>
        </pc:sldMkLst>
      </pc:sldChg>
      <pc:sldChg chg="del">
        <pc:chgData name="масалова татьяна" userId="2855051cf2222677" providerId="Windows Live" clId="Web-{C75F8D08-AA03-4672-8EFB-3EB723ED2B73}" dt="2020-10-21T10:38:26.900" v="16"/>
        <pc:sldMkLst>
          <pc:docMk/>
          <pc:sldMk cId="0" sldId="327"/>
        </pc:sldMkLst>
      </pc:sldChg>
      <pc:sldChg chg="del">
        <pc:chgData name="масалова татьяна" userId="2855051cf2222677" providerId="Windows Live" clId="Web-{C75F8D08-AA03-4672-8EFB-3EB723ED2B73}" dt="2020-10-21T10:38:26.900" v="15"/>
        <pc:sldMkLst>
          <pc:docMk/>
          <pc:sldMk cId="0" sldId="328"/>
        </pc:sldMkLst>
      </pc:sldChg>
      <pc:sldChg chg="del">
        <pc:chgData name="масалова татьяна" userId="2855051cf2222677" providerId="Windows Live" clId="Web-{C75F8D08-AA03-4672-8EFB-3EB723ED2B73}" dt="2020-10-21T10:39:14.542" v="27"/>
        <pc:sldMkLst>
          <pc:docMk/>
          <pc:sldMk cId="0" sldId="357"/>
        </pc:sldMkLst>
      </pc:sldChg>
      <pc:sldChg chg="del">
        <pc:chgData name="масалова татьяна" userId="2855051cf2222677" providerId="Windows Live" clId="Web-{C75F8D08-AA03-4672-8EFB-3EB723ED2B73}" dt="2020-10-21T10:39:14.542" v="26"/>
        <pc:sldMkLst>
          <pc:docMk/>
          <pc:sldMk cId="0" sldId="358"/>
        </pc:sldMkLst>
      </pc:sldChg>
      <pc:sldChg chg="del">
        <pc:chgData name="масалова татьяна" userId="2855051cf2222677" providerId="Windows Live" clId="Web-{C75F8D08-AA03-4672-8EFB-3EB723ED2B73}" dt="2020-10-21T10:39:14.527" v="25"/>
        <pc:sldMkLst>
          <pc:docMk/>
          <pc:sldMk cId="0" sldId="359"/>
        </pc:sldMkLst>
      </pc:sldChg>
      <pc:sldChg chg="del">
        <pc:chgData name="масалова татьяна" userId="2855051cf2222677" providerId="Windows Live" clId="Web-{C75F8D08-AA03-4672-8EFB-3EB723ED2B73}" dt="2020-10-21T10:39:14.527" v="24"/>
        <pc:sldMkLst>
          <pc:docMk/>
          <pc:sldMk cId="0" sldId="360"/>
        </pc:sldMkLst>
      </pc:sldChg>
      <pc:sldChg chg="del">
        <pc:chgData name="масалова татьяна" userId="2855051cf2222677" providerId="Windows Live" clId="Web-{C75F8D08-AA03-4672-8EFB-3EB723ED2B73}" dt="2020-10-21T10:39:14.527" v="23"/>
        <pc:sldMkLst>
          <pc:docMk/>
          <pc:sldMk cId="0" sldId="361"/>
        </pc:sldMkLst>
      </pc:sldChg>
      <pc:sldChg chg="del">
        <pc:chgData name="масалова татьяна" userId="2855051cf2222677" providerId="Windows Live" clId="Web-{C75F8D08-AA03-4672-8EFB-3EB723ED2B73}" dt="2020-10-21T10:38:10.212" v="0"/>
        <pc:sldMkLst>
          <pc:docMk/>
          <pc:sldMk cId="0" sldId="362"/>
        </pc:sldMkLst>
      </pc:sldChg>
      <pc:sldChg chg="del">
        <pc:chgData name="масалова татьяна" userId="2855051cf2222677" providerId="Windows Live" clId="Web-{C75F8D08-AA03-4672-8EFB-3EB723ED2B73}" dt="2020-10-21T10:38:10.228" v="7"/>
        <pc:sldMkLst>
          <pc:docMk/>
          <pc:sldMk cId="620404988" sldId="364"/>
        </pc:sldMkLst>
      </pc:sldChg>
      <pc:sldChg chg="modSp">
        <pc:chgData name="масалова татьяна" userId="2855051cf2222677" providerId="Windows Live" clId="Web-{C75F8D08-AA03-4672-8EFB-3EB723ED2B73}" dt="2020-10-21T12:45:00.284" v="35" actId="1076"/>
        <pc:sldMkLst>
          <pc:docMk/>
          <pc:sldMk cId="3160573429" sldId="366"/>
        </pc:sldMkLst>
        <pc:picChg chg="mod">
          <ac:chgData name="масалова татьяна" userId="2855051cf2222677" providerId="Windows Live" clId="Web-{C75F8D08-AA03-4672-8EFB-3EB723ED2B73}" dt="2020-10-21T12:45:00.284" v="35" actId="1076"/>
          <ac:picMkLst>
            <pc:docMk/>
            <pc:sldMk cId="3160573429" sldId="366"/>
            <ac:picMk id="83976" creationId="{599E9EF8-0687-4A17-8753-0ED87F9275E7}"/>
          </ac:picMkLst>
        </pc:picChg>
      </pc:sldChg>
      <pc:sldChg chg="del">
        <pc:chgData name="масалова татьяна" userId="2855051cf2222677" providerId="Windows Live" clId="Web-{C75F8D08-AA03-4672-8EFB-3EB723ED2B73}" dt="2020-10-21T10:38:10.244" v="13"/>
        <pc:sldMkLst>
          <pc:docMk/>
          <pc:sldMk cId="4025648203" sldId="389"/>
        </pc:sldMkLst>
      </pc:sldChg>
      <pc:sldChg chg="del">
        <pc:chgData name="масалова татьяна" userId="2855051cf2222677" providerId="Windows Live" clId="Web-{C75F8D08-AA03-4672-8EFB-3EB723ED2B73}" dt="2020-10-21T10:38:10.244" v="14"/>
        <pc:sldMkLst>
          <pc:docMk/>
          <pc:sldMk cId="1233918160" sldId="39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5FD2DA-1476-42A9-8CBE-0BE4AA7A00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9E6972-8325-438C-B272-8846B322DE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312078-4E68-4253-943B-E2527CC69E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560B33-BF07-4F16-B9DB-CB5FE8F3886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7264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C5B8B35-EF14-42E5-80E2-CA3F0D44E8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A0DB25-9DA5-4777-8182-2287CBDBD8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E008AFF-88B8-4BAF-8C23-EC66B86137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75CEF8-AB3D-4DBB-B4C2-D075A2190B3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7024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272BAB-871E-4404-8A95-3F8176E319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A73E9A-E2A8-4348-8CAF-58BFC841B0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C30747E-480E-4B92-A9C4-D075BFAB3B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C391BF-DC57-4892-857B-B4E1CDDC7DB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79472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860C253-BDDC-4522-872A-839A1439C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50016B-9C08-4D33-A168-836BF4BCB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A25D545-ECF3-4370-B747-AB740F172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5E4C72-C854-4F5A-8556-D4169515212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76982239"/>
      </p:ext>
    </p:extLst>
  </p:cSld>
  <p:clrMapOvr>
    <a:masterClrMapping/>
  </p:clrMapOvr>
  <p:transition spd="med">
    <p:pull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BA58-363D-4BB4-B632-74CEA94EE202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EEA6-6D1A-4E5C-877B-17150223F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11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BA58-363D-4BB4-B632-74CEA94EE202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EEA6-6D1A-4E5C-877B-17150223F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30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BA58-363D-4BB4-B632-74CEA94EE202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EEA6-6D1A-4E5C-877B-17150223F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513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BA58-363D-4BB4-B632-74CEA94EE202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EEA6-6D1A-4E5C-877B-17150223F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355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BA58-363D-4BB4-B632-74CEA94EE202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EEA6-6D1A-4E5C-877B-17150223F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5098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BA58-363D-4BB4-B632-74CEA94EE202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EEA6-6D1A-4E5C-877B-17150223F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6164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BA58-363D-4BB4-B632-74CEA94EE202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EEA6-6D1A-4E5C-877B-17150223F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17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EA7971-74AD-47AA-9F4D-99CE2A8088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3984E70-F212-49C2-B021-C4A23C938E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006BA4F-F80A-4424-A17E-5E6BADF429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0A7A9E-306B-43AE-8AF6-D241C828CB3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83793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BA58-363D-4BB4-B632-74CEA94EE202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EEA6-6D1A-4E5C-877B-17150223F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389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BA58-363D-4BB4-B632-74CEA94EE202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EEA6-6D1A-4E5C-877B-17150223F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682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BA58-363D-4BB4-B632-74CEA94EE202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EEA6-6D1A-4E5C-877B-17150223F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3045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BA58-363D-4BB4-B632-74CEA94EE202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AEEA6-6D1A-4E5C-877B-17150223F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4621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3087C8-1ECA-4287-B336-7AE4D94F43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2A3134A-07E6-4021-99DB-575E030090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B405203-DB5B-4784-8F95-7137224F65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D96865-6D09-4331-A604-DA0060D8B35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578820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DA6D63-73CA-470B-A1D6-1CCDA9F39B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96A419A-C9FD-4794-8A83-A3A4FB62F6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6BCC70-DC29-421A-8897-BE4ABF3E6B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74565E-B9E1-4233-9982-35042BCA27D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03525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3EF8AD5-8793-4C0A-95DE-BAFBE007F6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ACD2E62-E2C2-434C-9FFC-747E06A0E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4979C0A-590F-4199-81C0-CB5EEC0810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D2A698-97F8-4DF6-AD78-1EEC6AF59A1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86497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507E032-0F84-41D9-A8A6-EDBD6BC3CE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8B69B54-364C-4745-95EA-949D61B9A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0541FB6-E62A-421D-BF85-0D666D3BE9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D4DC37-CA95-4CFE-8C42-2F48343A9C8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89998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E48BE13-52DD-473E-882D-689009B374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65984B6-9367-4A96-B530-895741303C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2C2A285-8607-48F3-BC1B-D9B6CDCF79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DBF5A0-8F16-43C4-8D56-15F0EF32588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07819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338512-5621-4058-B76B-C66A9F4718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6EEB5E-6E97-4A42-B3E5-82C9CA1255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972FFC-FB82-4F04-A806-3F8E81E18C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682D5D-56FC-47FD-B89D-F051010BAA3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07214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002302-973C-4ABF-BFBB-C2B4D3D17A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D0B205-6DDA-4111-B441-D52F0539DC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6B3D2F-4DAE-4C8A-8B4D-393EEBB5CE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80F298-0216-4762-B63C-C0EF17D0679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71922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93585BB-20A8-4012-A0C6-C09CEF08CD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FC979A2-F8D1-4141-8073-E6B21FFD7E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74B96DC-7D5E-4B56-B910-0EE53089F4C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E7C8C34-67FE-43C7-8FFF-F4E10CD3183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AF49ECB-5B19-4F14-8248-C2E3E77FCF5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A46909C-C62E-40C4-A4F7-C94BD5DE7A2F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1BA58-363D-4BB4-B632-74CEA94EE202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AEEA6-6D1A-4E5C-877B-17150223F0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397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Click to edit Master title style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dt"/>
          </p:nvPr>
        </p:nvSpPr>
        <p:spPr>
          <a:xfrm>
            <a:off x="45720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fld id="{131A987A-15C6-4DF5-BECD-5C1892F2143B}" type="datetime">
              <a:rPr lang="ru-RU" sz="1400" b="0" strike="noStrike" spc="-1">
                <a:solidFill>
                  <a:srgbClr val="000000"/>
                </a:solidFill>
                <a:latin typeface="Arial"/>
              </a:rPr>
              <a:t>21.10.2020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/>
          </p:nvPr>
        </p:nvSpPr>
        <p:spPr>
          <a:xfrm>
            <a:off x="3124080" y="6245280"/>
            <a:ext cx="289512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/>
          </p:nvPr>
        </p:nvSpPr>
        <p:spPr>
          <a:xfrm>
            <a:off x="6553080" y="6245280"/>
            <a:ext cx="2133360" cy="47592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fld id="{B0E8A685-BD0D-4221-B52E-CFF4E6B045A6}" type="slidenum">
              <a:rPr lang="ru-RU" sz="1400" b="0" strike="noStrike" spc="-1">
                <a:solidFill>
                  <a:srgbClr val="000000"/>
                </a:solidFill>
                <a:latin typeface="Arial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1">
            <a:extLst>
              <a:ext uri="{FF2B5EF4-FFF2-40B4-BE49-F238E27FC236}">
                <a16:creationId xmlns:a16="http://schemas.microsoft.com/office/drawing/2014/main" id="{7BCC9588-F40E-4408-8429-EC6779556E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206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3E2A65A-4BE7-4728-BE3A-8ED49CBD4A02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pic>
        <p:nvPicPr>
          <p:cNvPr id="3076" name="Picture 2" descr="http://iro23.ru/sites/all/themes/Plasma/images/logo.png">
            <a:extLst>
              <a:ext uri="{FF2B5EF4-FFF2-40B4-BE49-F238E27FC236}">
                <a16:creationId xmlns:a16="http://schemas.microsoft.com/office/drawing/2014/main" id="{AED89F3D-E1BA-4201-9592-AD8AAC5D8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8763"/>
            <a:ext cx="676275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6B41B5F-9D38-4337-940C-518AF61481E0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3078" name="Rectangle 10">
            <a:extLst>
              <a:ext uri="{FF2B5EF4-FFF2-40B4-BE49-F238E27FC236}">
                <a16:creationId xmlns:a16="http://schemas.microsoft.com/office/drawing/2014/main" id="{0DAD74C5-ABD4-445F-B3FD-1D51C333EE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1279350"/>
            <a:ext cx="8642350" cy="3540436"/>
          </a:xfrm>
        </p:spPr>
        <p:txBody>
          <a:bodyPr/>
          <a:lstStyle/>
          <a:p>
            <a:pPr algn="just"/>
            <a:r>
              <a:rPr lang="ru-RU" sz="4000" b="1" i="1" dirty="0">
                <a:solidFill>
                  <a:schemeClr val="accent6"/>
                </a:solidFill>
                <a:latin typeface="Times New Roman"/>
                <a:cs typeface="Times New Roman"/>
              </a:rPr>
              <a:t>Теоретические и методические аспекты профилактики наркомании в образовательной организации</a:t>
            </a:r>
            <a:endParaRPr lang="ru-RU" sz="4000" dirty="0">
              <a:solidFill>
                <a:schemeClr val="accent6"/>
              </a:solidFill>
            </a:endParaRPr>
          </a:p>
          <a:p>
            <a:endParaRPr lang="ru-RU" altLang="en-US" sz="3600" b="1" dirty="0">
              <a:solidFill>
                <a:schemeClr val="accent2"/>
              </a:solidFill>
              <a:cs typeface="Arial"/>
            </a:endParaRPr>
          </a:p>
        </p:txBody>
      </p:sp>
      <p:sp>
        <p:nvSpPr>
          <p:cNvPr id="3079" name="Rectangle 10">
            <a:extLst>
              <a:ext uri="{FF2B5EF4-FFF2-40B4-BE49-F238E27FC236}">
                <a16:creationId xmlns:a16="http://schemas.microsoft.com/office/drawing/2014/main" id="{B1088BD0-A945-4CE7-A75D-3BF50CC42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4581525"/>
            <a:ext cx="46164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en-US" sz="2400" b="1">
                <a:solidFill>
                  <a:schemeClr val="accent2"/>
                </a:solidFill>
              </a:rPr>
              <a:t>Масалова Татьяна Сергеевна</a:t>
            </a:r>
            <a:br>
              <a:rPr lang="ru-RU" altLang="en-US" sz="2400" b="1">
                <a:solidFill>
                  <a:schemeClr val="accent2"/>
                </a:solidFill>
              </a:rPr>
            </a:br>
            <a:r>
              <a:rPr lang="ru-RU" altLang="en-US" sz="1600" b="1">
                <a:solidFill>
                  <a:schemeClr val="accent2"/>
                </a:solidFill>
              </a:rPr>
              <a:t>к.п.н., доцент кафедры психологии,</a:t>
            </a:r>
            <a:br>
              <a:rPr lang="ru-RU" altLang="en-US" sz="1600" b="1">
                <a:solidFill>
                  <a:schemeClr val="accent2"/>
                </a:solidFill>
              </a:rPr>
            </a:br>
            <a:r>
              <a:rPr lang="ru-RU" altLang="en-US" sz="1600" b="1">
                <a:solidFill>
                  <a:schemeClr val="accent2"/>
                </a:solidFill>
              </a:rPr>
              <a:t>педагогики и дополнительного образования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" y="12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8B633F9-9266-46DF-B756-1AABD9A4264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255988" y="1807719"/>
            <a:ext cx="8649860" cy="564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b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</a:br>
            <a:endParaRPr lang="ru-RU" sz="2600">
              <a:solidFill>
                <a:schemeClr val="accent2"/>
              </a:solidFill>
              <a:cs typeface="Arial"/>
            </a:endParaRPr>
          </a:p>
          <a:p>
            <a:pPr algn="just"/>
            <a:r>
              <a:rPr lang="ru-RU" sz="2800" b="1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Принцип ситуационной</a:t>
            </a:r>
            <a:r>
              <a:rPr lang="ru-RU" sz="2800" b="1" dirty="0">
                <a:solidFill>
                  <a:schemeClr val="accent6"/>
                </a:solidFill>
                <a:latin typeface="Times New Roman"/>
                <a:cs typeface="Times New Roman"/>
              </a:rPr>
              <a:t> адекватности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профилактической деятельности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определяет соответствие содержания и организации профилактики реалиям экономической и социальной жизни и ситуации, связанной с употреблением ПАВ, в стране и регионе.</a:t>
            </a:r>
            <a:endParaRPr lang="ru-RU" sz="2800">
              <a:solidFill>
                <a:schemeClr val="accent6"/>
              </a:solidFill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r>
              <a:rPr lang="ru-RU" sz="2800" b="1" dirty="0">
                <a:solidFill>
                  <a:schemeClr val="accent6"/>
                </a:solidFill>
                <a:latin typeface="Times New Roman"/>
                <a:cs typeface="Times New Roman"/>
              </a:rPr>
              <a:t>Принцип динамичности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 предполагает подвижность и гибкость связей между структурами и компонентами профилактической системы, обеспечивающих возможность ее развития и усовершенствования с учетом достигнутых результатов.</a:t>
            </a:r>
            <a:endParaRPr lang="ru-RU" sz="2800">
              <a:solidFill>
                <a:schemeClr val="accent6"/>
              </a:solidFill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b="1" dirty="0">
              <a:solidFill>
                <a:srgbClr val="2D2D8A"/>
              </a:solidFill>
              <a:latin typeface="Times New Roman"/>
              <a:cs typeface="Times New Roman"/>
            </a:endParaRPr>
          </a:p>
          <a:p>
            <a:pPr algn="just"/>
            <a:endParaRPr lang="ru-RU" sz="25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endParaRPr lang="ru-RU" sz="2400" dirty="0">
              <a:solidFill>
                <a:schemeClr val="accent6"/>
              </a:solidFill>
              <a:cs typeface="Arial"/>
            </a:endParaRPr>
          </a:p>
          <a:p>
            <a:endParaRPr lang="ru-RU" altLang="en-US" sz="2400" b="1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778911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8B633F9-9266-46DF-B756-1AABD9A4264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255988" y="1807719"/>
            <a:ext cx="8649860" cy="564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b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</a:br>
            <a:endParaRPr lang="ru-RU" sz="2600">
              <a:solidFill>
                <a:schemeClr val="accent2"/>
              </a:solidFill>
              <a:cs typeface="Arial"/>
            </a:endParaRPr>
          </a:p>
          <a:p>
            <a:pPr algn="just"/>
            <a:r>
              <a:rPr lang="ru-RU" sz="2800" b="1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Принцип эффективного использования ресурсов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участников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профилактики предполагает, что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основная часть задач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профилактической деятельности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реализуется за счет уже имеющихся у социальных институтов содержательных, методических, профессиональных ресурсов.</a:t>
            </a:r>
            <a:endParaRPr lang="ru-RU" dirty="0">
              <a:solidFill>
                <a:schemeClr val="accent6"/>
              </a:solidFill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r>
              <a:rPr lang="ru-RU" sz="2800" b="1" dirty="0">
                <a:solidFill>
                  <a:schemeClr val="accent6"/>
                </a:solidFill>
                <a:latin typeface="Times New Roman"/>
                <a:cs typeface="Times New Roman"/>
              </a:rPr>
              <a:t>Принцип легитимности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 определяет соответствие любых форм профилактической деятельности в образовательной среде законодательству страны.</a:t>
            </a:r>
            <a:endParaRPr lang="ru-RU" dirty="0">
              <a:solidFill>
                <a:schemeClr val="accent6"/>
              </a:solidFill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b="1" dirty="0">
              <a:solidFill>
                <a:srgbClr val="2D2D8A"/>
              </a:solidFill>
              <a:latin typeface="Times New Roman"/>
              <a:cs typeface="Times New Roman"/>
            </a:endParaRPr>
          </a:p>
          <a:p>
            <a:pPr algn="just"/>
            <a:endParaRPr lang="ru-RU" sz="25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endParaRPr lang="ru-RU" sz="2400" dirty="0">
              <a:solidFill>
                <a:schemeClr val="accent6"/>
              </a:solidFill>
              <a:cs typeface="Arial"/>
            </a:endParaRPr>
          </a:p>
          <a:p>
            <a:endParaRPr lang="ru-RU" altLang="en-US" sz="2400" b="1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191093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8B633F9-9266-46DF-B756-1AABD9A4264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299739" y="2409298"/>
            <a:ext cx="8649860" cy="564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b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</a:br>
            <a:endParaRPr lang="ru-RU" sz="2600">
              <a:solidFill>
                <a:schemeClr val="accent2"/>
              </a:solidFill>
              <a:cs typeface="Arial"/>
            </a:endParaRPr>
          </a:p>
          <a:p>
            <a:pPr algn="just"/>
            <a:r>
              <a:rPr lang="ru-RU" sz="28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Первичная профилактика направлена на предупреждение приобщения к употреблению ПАВ, вызывающих зависимость. Эта работа ориентирована на работу со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здоровыми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детьми и лицами из групп риска по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употреблению ПАВ. К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группам риска относятся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несовершеннолетние и молодежь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,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в ближайшем окружении которых есть систематические потребители алкоголя и/или наркотических средств, а также несовершеннолетние, находящиеся в трудных жизненных обстоятельствах и неблагоприятных семейных или социальных условиях.</a:t>
            </a: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b="1" dirty="0">
              <a:solidFill>
                <a:srgbClr val="2D2D8A"/>
              </a:solidFill>
              <a:latin typeface="Times New Roman"/>
              <a:cs typeface="Times New Roman"/>
            </a:endParaRPr>
          </a:p>
          <a:p>
            <a:pPr algn="just"/>
            <a:endParaRPr lang="ru-RU" sz="25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endParaRPr lang="ru-RU" sz="2400" dirty="0">
              <a:solidFill>
                <a:schemeClr val="accent6"/>
              </a:solidFill>
              <a:cs typeface="Arial"/>
            </a:endParaRPr>
          </a:p>
          <a:p>
            <a:endParaRPr lang="ru-RU" altLang="en-US" sz="2400" b="1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69535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8B633F9-9266-46DF-B756-1AABD9A4264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387241" y="1949910"/>
            <a:ext cx="8649860" cy="564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b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</a:br>
            <a:endParaRPr lang="ru-RU" sz="32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36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Основой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cs typeface="Times New Roman"/>
              </a:rPr>
              <a:t> содержания 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первичной профилактики в 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cs typeface="Times New Roman"/>
              </a:rPr>
              <a:t>образовательной среде 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является </a:t>
            </a:r>
            <a:r>
              <a:rPr lang="ru-RU" sz="3600" b="1" dirty="0">
                <a:solidFill>
                  <a:schemeClr val="accent6"/>
                </a:solidFill>
                <a:latin typeface="Times New Roman"/>
                <a:cs typeface="Times New Roman"/>
              </a:rPr>
              <a:t>педагогическая </a:t>
            </a:r>
            <a:r>
              <a:rPr lang="ru-RU" sz="3600" b="1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профилактика на основе педагогических и психологических технологий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cs typeface="Times New Roman"/>
              </a:rPr>
              <a:t>. </a:t>
            </a:r>
            <a:endParaRPr lang="ru-RU" sz="36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r>
              <a:rPr lang="ru-RU" sz="3600" dirty="0">
                <a:solidFill>
                  <a:schemeClr val="accent6"/>
                </a:solidFill>
                <a:latin typeface="Times New Roman"/>
                <a:cs typeface="Times New Roman"/>
              </a:rPr>
              <a:t>Она связана с формированием и развитием у обучающихся, воспитанников </a:t>
            </a:r>
            <a:r>
              <a:rPr lang="ru-RU" sz="3600" i="1" dirty="0">
                <a:solidFill>
                  <a:schemeClr val="accent6"/>
                </a:solidFill>
                <a:latin typeface="Times New Roman"/>
                <a:cs typeface="Times New Roman"/>
              </a:rPr>
              <a:t>личностных ресурсов, повышающих их устойчивость к негативным влияниям среды</a:t>
            </a:r>
            <a:endParaRPr lang="ru-RU" sz="3600" i="1">
              <a:solidFill>
                <a:schemeClr val="accent6"/>
              </a:solidFill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b="1" dirty="0">
              <a:solidFill>
                <a:srgbClr val="2D2D8A"/>
              </a:solidFill>
              <a:latin typeface="Times New Roman"/>
              <a:cs typeface="Times New Roman"/>
            </a:endParaRPr>
          </a:p>
          <a:p>
            <a:pPr algn="just"/>
            <a:endParaRPr lang="ru-RU" sz="25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endParaRPr lang="ru-RU" sz="2400" dirty="0">
              <a:solidFill>
                <a:schemeClr val="accent6"/>
              </a:solidFill>
              <a:cs typeface="Arial"/>
            </a:endParaRPr>
          </a:p>
          <a:p>
            <a:endParaRPr lang="ru-RU" altLang="en-US" sz="2400" b="1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664223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8B633F9-9266-46DF-B756-1AABD9A4264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332552" y="2420235"/>
            <a:ext cx="8649860" cy="564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b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</a:br>
            <a:endParaRPr lang="ru-RU" sz="32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3600" b="1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Социальные технологии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 направлены на обеспечение условий эффективной социальной адаптации обучающихся и воспитанников образовательных учреждений, а также формирование и развитие в обществе ценностных 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cs typeface="Times New Roman"/>
              </a:rPr>
              <a:t>ориентиров и нормативных представлений, которые могут выступать в качестве альтернативы ценностям и нормам субкультуры, пропагандирующей использование ПАВ.</a:t>
            </a:r>
            <a:endParaRPr lang="ru-RU" dirty="0">
              <a:solidFill>
                <a:schemeClr val="accent6"/>
              </a:solidFill>
              <a:cs typeface="Arial"/>
            </a:endParaRPr>
          </a:p>
          <a:p>
            <a:pPr algn="just"/>
            <a:endParaRPr lang="ru-RU" sz="3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b="1" dirty="0">
              <a:solidFill>
                <a:srgbClr val="2D2D8A"/>
              </a:solidFill>
              <a:latin typeface="Times New Roman"/>
              <a:cs typeface="Times New Roman"/>
            </a:endParaRPr>
          </a:p>
          <a:p>
            <a:pPr algn="just"/>
            <a:endParaRPr lang="ru-RU" sz="25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endParaRPr lang="ru-RU" sz="2400" dirty="0">
              <a:solidFill>
                <a:schemeClr val="accent6"/>
              </a:solidFill>
              <a:cs typeface="Arial"/>
            </a:endParaRPr>
          </a:p>
          <a:p>
            <a:endParaRPr lang="ru-RU" altLang="en-US" sz="2400" b="1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209517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54689" y="65946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8B633F9-9266-46DF-B756-1AABD9A4264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255987" y="2682742"/>
            <a:ext cx="8649860" cy="564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b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</a:br>
            <a:endParaRPr lang="ru-RU" sz="24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2400" b="1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Социальные технологии</a:t>
            </a:r>
            <a: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 реализуют следующие направления воздействия:</a:t>
            </a:r>
            <a:endParaRPr lang="ru-RU" sz="24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2400" dirty="0">
                <a:solidFill>
                  <a:schemeClr val="accent6"/>
                </a:solidFill>
                <a:ea typeface="+mj-lt"/>
                <a:cs typeface="+mj-lt"/>
              </a:rPr>
              <a:t>– </a:t>
            </a:r>
            <a:r>
              <a:rPr lang="ru-RU" sz="2400" b="1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информационно-просветительское направление</a:t>
            </a:r>
            <a: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 (антинаркотическая, антиалкогольная и антитабачная реклама, реклама здорового образа жизни в СМИ, телевизионные и радиопрограммы, посвященные проблеме профилактики; профилирующие </a:t>
            </a:r>
            <a:r>
              <a:rPr lang="ru-RU" sz="2400" dirty="0" err="1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интернетресурсы</a:t>
            </a:r>
            <a: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);</a:t>
            </a:r>
            <a:endParaRPr lang="ru-RU" sz="24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2400" dirty="0">
                <a:solidFill>
                  <a:schemeClr val="accent6"/>
                </a:solidFill>
                <a:ea typeface="+mj-lt"/>
                <a:cs typeface="+mj-lt"/>
              </a:rPr>
              <a:t>– </a:t>
            </a:r>
            <a:r>
              <a:rPr lang="ru-RU" sz="2400" b="1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социально-поддерживающее направление</a:t>
            </a:r>
            <a: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 (деятельность социальных служб, обеспечивающих помощь и поддержку группам несовершеннолетних с высоким риском вовлечения их в употребление ПАВ; детям и подросткам, испытывающим трудности социальной адаптации);</a:t>
            </a:r>
            <a:endParaRPr lang="ru-RU" sz="24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2400" dirty="0">
                <a:solidFill>
                  <a:schemeClr val="accent6"/>
                </a:solidFill>
                <a:ea typeface="+mj-lt"/>
                <a:cs typeface="+mj-lt"/>
              </a:rPr>
              <a:t>– </a:t>
            </a:r>
            <a:r>
              <a:rPr lang="ru-RU" sz="2400" b="1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организационно-досуговое направление</a:t>
            </a:r>
            <a: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 (деятельность образовательных </a:t>
            </a:r>
            <a:r>
              <a:rPr lang="ru-RU" sz="2400" dirty="0">
                <a:solidFill>
                  <a:schemeClr val="accent6"/>
                </a:solidFill>
                <a:latin typeface="Times New Roman"/>
                <a:cs typeface="Times New Roman"/>
              </a:rPr>
              <a:t>и социальных служб, обеспечивающих вовлечение несовершеннолетних в содержательные виды досуга: клубы по интересам, спортивная деятельность, общественные движения).</a:t>
            </a:r>
            <a:endParaRPr lang="ru-RU" sz="2400">
              <a:solidFill>
                <a:schemeClr val="accent6"/>
              </a:solidFill>
              <a:cs typeface="Arial"/>
            </a:endParaRPr>
          </a:p>
          <a:p>
            <a:pPr algn="just"/>
            <a:endParaRPr lang="ru-RU" sz="3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3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b="1" dirty="0">
              <a:solidFill>
                <a:srgbClr val="2D2D8A"/>
              </a:solidFill>
              <a:latin typeface="Times New Roman"/>
              <a:cs typeface="Times New Roman"/>
            </a:endParaRPr>
          </a:p>
          <a:p>
            <a:pPr algn="just"/>
            <a:endParaRPr lang="ru-RU" sz="25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endParaRPr lang="ru-RU" sz="2400" dirty="0">
              <a:solidFill>
                <a:schemeClr val="accent6"/>
              </a:solidFill>
              <a:cs typeface="Arial"/>
            </a:endParaRPr>
          </a:p>
          <a:p>
            <a:endParaRPr lang="ru-RU" altLang="en-US" sz="2400" b="1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929770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54689" y="65946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8B633F9-9266-46DF-B756-1AABD9A4264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255987" y="2934311"/>
            <a:ext cx="8649860" cy="564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b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</a:br>
            <a:endParaRPr lang="ru-RU" sz="24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2400" b="1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Педагогические технологии профилактики</a:t>
            </a:r>
            <a: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 направлены на формирование у адресных групп профилактики (прежде всего, у обучающихся, воспитанников) представлений, норм поведения, оценок, снижающих риск приобщения к ПАВ, а также на развитие личностных ресурсов, обеспечивающих эффективную социальную адаптацию.</a:t>
            </a:r>
            <a:endParaRPr lang="ru-RU" dirty="0">
              <a:solidFill>
                <a:schemeClr val="accent6"/>
              </a:solidFill>
              <a:cs typeface="Arial"/>
            </a:endParaRPr>
          </a:p>
          <a:p>
            <a:pPr algn="just"/>
            <a:endParaRPr lang="ru-RU" sz="2400" dirty="0">
              <a:solidFill>
                <a:schemeClr val="accent6"/>
              </a:solidFill>
              <a:latin typeface="Times New Roman"/>
              <a:ea typeface="+mj-lt"/>
              <a:cs typeface="Times New Roman"/>
            </a:endParaRPr>
          </a:p>
          <a:p>
            <a:pPr algn="just"/>
            <a: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В профилактической деятельности используются универсальные педагогические технологии (беседы, лекции, тренинги, ролевые игры, проектная деятельность </a:t>
            </a:r>
            <a:r>
              <a:rPr lang="ru-RU" sz="2400" dirty="0">
                <a:solidFill>
                  <a:schemeClr val="accent6"/>
                </a:solidFill>
                <a:latin typeface="Times New Roman"/>
                <a:cs typeface="Times New Roman"/>
              </a:rPr>
              <a:t>и т.д.). Они служат основой для разработки профилактических обучающих программ, обеспечивающих специальное целенаправленное системное воздействие на адресные группы профилактики.</a:t>
            </a:r>
            <a:endParaRPr lang="ru-RU" dirty="0">
              <a:solidFill>
                <a:schemeClr val="accent6"/>
              </a:solidFill>
              <a:cs typeface="Arial"/>
            </a:endParaRPr>
          </a:p>
          <a:p>
            <a:pPr algn="just"/>
            <a:endParaRPr lang="ru-RU" sz="24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3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3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b="1" dirty="0">
              <a:solidFill>
                <a:srgbClr val="2D2D8A"/>
              </a:solidFill>
              <a:latin typeface="Times New Roman"/>
              <a:cs typeface="Times New Roman"/>
            </a:endParaRPr>
          </a:p>
          <a:p>
            <a:pPr algn="just"/>
            <a:endParaRPr lang="ru-RU" sz="25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endParaRPr lang="ru-RU" sz="2400" dirty="0">
              <a:solidFill>
                <a:schemeClr val="accent6"/>
              </a:solidFill>
              <a:cs typeface="Arial"/>
            </a:endParaRPr>
          </a:p>
          <a:p>
            <a:endParaRPr lang="ru-RU" altLang="en-US" sz="2400" b="1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67311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54689" y="65946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8B633F9-9266-46DF-B756-1AABD9A4264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255987" y="2934311"/>
            <a:ext cx="8649860" cy="564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b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</a:br>
            <a:endParaRPr lang="ru-RU" sz="24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36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Выделяются два основных направления педагогической профилактики:</a:t>
            </a:r>
            <a:endParaRPr lang="ru-RU" sz="36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3600" dirty="0">
                <a:solidFill>
                  <a:schemeClr val="accent6"/>
                </a:solidFill>
                <a:ea typeface="+mj-lt"/>
                <a:cs typeface="+mj-lt"/>
              </a:rPr>
              <a:t>– 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непосредственное 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cs typeface="Times New Roman"/>
              </a:rPr>
              <a:t>педагогическое воздействие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 на 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cs typeface="Times New Roman"/>
              </a:rPr>
              <a:t>несовершеннолетних и молодежь с целью формирования 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у 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cs typeface="Times New Roman"/>
              </a:rPr>
              <a:t>них желаемых свойств и качеств;</a:t>
            </a:r>
            <a:endParaRPr lang="ru-RU" sz="36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3600" dirty="0">
                <a:solidFill>
                  <a:schemeClr val="accent6"/>
                </a:solidFill>
                <a:ea typeface="+mj-lt"/>
                <a:cs typeface="+mj-lt"/>
              </a:rPr>
              <a:t>– 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cs typeface="Times New Roman"/>
              </a:rPr>
              <a:t>создание благоприятных условий для эффективной социальной адаптации.</a:t>
            </a:r>
            <a:endParaRPr lang="ru-RU" sz="3600" dirty="0">
              <a:solidFill>
                <a:schemeClr val="accent6"/>
              </a:solidFill>
            </a:endParaRPr>
          </a:p>
          <a:p>
            <a:pPr algn="just"/>
            <a:endParaRPr lang="ru-RU" sz="24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4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3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3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b="1" dirty="0">
              <a:solidFill>
                <a:srgbClr val="2D2D8A"/>
              </a:solidFill>
              <a:latin typeface="Times New Roman"/>
              <a:cs typeface="Times New Roman"/>
            </a:endParaRPr>
          </a:p>
          <a:p>
            <a:pPr algn="just"/>
            <a:endParaRPr lang="ru-RU" sz="25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endParaRPr lang="ru-RU" sz="2400" dirty="0">
              <a:solidFill>
                <a:schemeClr val="accent6"/>
              </a:solidFill>
              <a:cs typeface="Arial"/>
            </a:endParaRPr>
          </a:p>
          <a:p>
            <a:endParaRPr lang="ru-RU" altLang="en-US" sz="2400" b="1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077587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2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54689" y="65946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8B633F9-9266-46DF-B756-1AABD9A4264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255987" y="2934311"/>
            <a:ext cx="8649860" cy="564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b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</a:br>
            <a:endParaRPr lang="ru-RU" sz="24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36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Выделяются два основных направления педагогической профилактики:</a:t>
            </a:r>
            <a:endParaRPr lang="ru-RU" sz="36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3600" dirty="0">
                <a:solidFill>
                  <a:schemeClr val="accent6"/>
                </a:solidFill>
                <a:ea typeface="+mj-lt"/>
                <a:cs typeface="+mj-lt"/>
              </a:rPr>
              <a:t>– 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непосредственное 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cs typeface="Times New Roman"/>
              </a:rPr>
              <a:t>педагогическое воздействие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 на 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cs typeface="Times New Roman"/>
              </a:rPr>
              <a:t>несовершеннолетних и молодежь с целью формирования 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у 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cs typeface="Times New Roman"/>
              </a:rPr>
              <a:t>них желаемых свойств и качеств;</a:t>
            </a:r>
            <a:endParaRPr lang="ru-RU" sz="36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3600" dirty="0">
                <a:solidFill>
                  <a:schemeClr val="accent6"/>
                </a:solidFill>
                <a:ea typeface="+mj-lt"/>
                <a:cs typeface="+mj-lt"/>
              </a:rPr>
              <a:t>– </a:t>
            </a:r>
            <a:r>
              <a:rPr lang="ru-RU" sz="3600" dirty="0">
                <a:solidFill>
                  <a:schemeClr val="accent6"/>
                </a:solidFill>
                <a:latin typeface="Times New Roman"/>
                <a:cs typeface="Times New Roman"/>
              </a:rPr>
              <a:t>создание благоприятных условий для эффективной социальной адаптации.</a:t>
            </a:r>
            <a:endParaRPr lang="ru-RU" sz="3600" dirty="0">
              <a:solidFill>
                <a:schemeClr val="accent6"/>
              </a:solidFill>
            </a:endParaRPr>
          </a:p>
          <a:p>
            <a:pPr algn="just"/>
            <a:endParaRPr lang="ru-RU" sz="24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4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3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3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b="1" dirty="0">
              <a:solidFill>
                <a:srgbClr val="2D2D8A"/>
              </a:solidFill>
              <a:latin typeface="Times New Roman"/>
              <a:cs typeface="Times New Roman"/>
            </a:endParaRPr>
          </a:p>
          <a:p>
            <a:pPr algn="just"/>
            <a:endParaRPr lang="ru-RU" sz="25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endParaRPr lang="ru-RU" sz="2400" dirty="0">
              <a:solidFill>
                <a:schemeClr val="accent6"/>
              </a:solidFill>
              <a:cs typeface="Arial"/>
            </a:endParaRPr>
          </a:p>
          <a:p>
            <a:endParaRPr lang="ru-RU" altLang="en-US" sz="2400" b="1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124338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1">
            <a:extLst>
              <a:ext uri="{FF2B5EF4-FFF2-40B4-BE49-F238E27FC236}">
                <a16:creationId xmlns:a16="http://schemas.microsoft.com/office/drawing/2014/main" id="{BA79D64A-D091-4305-9B39-ECC686024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206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69306A-827E-4135-9716-5087EE1D10B3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pic>
        <p:nvPicPr>
          <p:cNvPr id="5124" name="Picture 2" descr="http://iro23.ru/sites/all/themes/Plasma/images/logo.png">
            <a:extLst>
              <a:ext uri="{FF2B5EF4-FFF2-40B4-BE49-F238E27FC236}">
                <a16:creationId xmlns:a16="http://schemas.microsoft.com/office/drawing/2014/main" id="{2442C1F2-171B-4B6A-828B-263EC1333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8763"/>
            <a:ext cx="676275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26DE61F-576B-425F-AE27-8FB54A8CECA7}"/>
              </a:ext>
            </a:extLst>
          </p:cNvPr>
          <p:cNvSpPr/>
          <p:nvPr/>
        </p:nvSpPr>
        <p:spPr bwMode="auto">
          <a:xfrm>
            <a:off x="0" y="6405563"/>
            <a:ext cx="9144000" cy="431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4C30E6A-22B2-4857-84FA-7F2E3E45BB26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5127" name="Rectangle 10">
            <a:extLst>
              <a:ext uri="{FF2B5EF4-FFF2-40B4-BE49-F238E27FC236}">
                <a16:creationId xmlns:a16="http://schemas.microsoft.com/office/drawing/2014/main" id="{D06D5CB6-BF1A-436B-9723-21722F12D56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74675" y="0"/>
            <a:ext cx="7886700" cy="6381750"/>
          </a:xfrm>
        </p:spPr>
        <p:txBody>
          <a:bodyPr/>
          <a:lstStyle/>
          <a:p>
            <a:pPr eaLnBrk="1" hangingPunct="1"/>
            <a:r>
              <a:rPr lang="ru-RU" altLang="en-US" sz="4000" b="1">
                <a:solidFill>
                  <a:srgbClr val="222268"/>
                </a:solidFill>
              </a:rPr>
              <a:t>Социализация –становление человека полноценным членом общества, и подержание этого статуса в связи с возрастными и социальными изменениями</a:t>
            </a:r>
            <a:br>
              <a:rPr lang="ru-RU" altLang="en-US" sz="4000" b="1">
                <a:solidFill>
                  <a:srgbClr val="222268"/>
                </a:solidFill>
              </a:rPr>
            </a:br>
            <a:endParaRPr lang="ru-RU" altLang="en-US" sz="4000" b="1">
              <a:solidFill>
                <a:srgbClr val="222268"/>
              </a:solidFill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206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4102" name="Rectangle 10">
            <a:extLst>
              <a:ext uri="{FF2B5EF4-FFF2-40B4-BE49-F238E27FC236}">
                <a16:creationId xmlns:a16="http://schemas.microsoft.com/office/drawing/2014/main" id="{ED839735-25F2-44B0-9511-4FFB49A89E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9354" y="339072"/>
            <a:ext cx="8444527" cy="6381750"/>
          </a:xfrm>
        </p:spPr>
        <p:txBody>
          <a:bodyPr/>
          <a:lstStyle/>
          <a:p>
            <a:pPr algn="just"/>
            <a:r>
              <a:rPr lang="ru-RU" sz="4000" dirty="0">
                <a:solidFill>
                  <a:schemeClr val="accent6"/>
                </a:solidFill>
                <a:latin typeface="Times New Roman"/>
                <a:cs typeface="Times New Roman"/>
              </a:rPr>
              <a:t>Цель профилактики в образовательной среде – развитие на постоянной основе инфраструктуры и содержания профилактической деятельности, направленной на минимизацию уровня вовлеченности в употребление ПАВ обучающихся, воспитанников образовательных учреждений.</a:t>
            </a:r>
            <a:endParaRPr lang="ru-RU">
              <a:solidFill>
                <a:schemeClr val="accent6"/>
              </a:solidFill>
            </a:endParaRPr>
          </a:p>
          <a:p>
            <a:endParaRPr lang="ru-RU" altLang="en-US" sz="4000" b="1" dirty="0">
              <a:solidFill>
                <a:srgbClr val="222268"/>
              </a:solidFill>
              <a:cs typeface="Arial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1">
            <a:extLst>
              <a:ext uri="{FF2B5EF4-FFF2-40B4-BE49-F238E27FC236}">
                <a16:creationId xmlns:a16="http://schemas.microsoft.com/office/drawing/2014/main" id="{17CC031E-C4B1-4260-8879-2FE795A99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206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D487E0A-9277-4F41-9EA7-D81FF532C055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pic>
        <p:nvPicPr>
          <p:cNvPr id="6148" name="Picture 2" descr="http://iro23.ru/sites/all/themes/Plasma/images/logo.png">
            <a:extLst>
              <a:ext uri="{FF2B5EF4-FFF2-40B4-BE49-F238E27FC236}">
                <a16:creationId xmlns:a16="http://schemas.microsoft.com/office/drawing/2014/main" id="{A9C13AB5-0F0B-4D34-B062-6075103DE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8763"/>
            <a:ext cx="676275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5FEBDEB-401B-4FB2-B3D0-04F118FC9223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6150" name="Rectangle 10">
            <a:extLst>
              <a:ext uri="{FF2B5EF4-FFF2-40B4-BE49-F238E27FC236}">
                <a16:creationId xmlns:a16="http://schemas.microsoft.com/office/drawing/2014/main" id="{BB607FA4-268C-4589-B671-12D8020C044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74675" y="0"/>
            <a:ext cx="7886700" cy="6381750"/>
          </a:xfrm>
        </p:spPr>
        <p:txBody>
          <a:bodyPr/>
          <a:lstStyle/>
          <a:p>
            <a:pPr eaLnBrk="1" hangingPunct="1"/>
            <a:br>
              <a:rPr lang="ru-RU" altLang="en-US" sz="2800" dirty="0"/>
            </a:br>
            <a:br>
              <a:rPr lang="ru-RU" altLang="en-US" sz="2800" dirty="0"/>
            </a:br>
            <a:br>
              <a:rPr lang="ru-RU" altLang="en-US" sz="2800" dirty="0"/>
            </a:br>
            <a:r>
              <a:rPr lang="ru-RU" sz="4000" b="1" dirty="0">
                <a:solidFill>
                  <a:schemeClr val="accent6"/>
                </a:solidFill>
                <a:latin typeface="Calibri"/>
                <a:cs typeface="Calibri"/>
              </a:rPr>
              <a:t>«Я утратил всякие надежды относительно будущего нашей страны, если сегодняшняя молодежь завтра возьмет в свои руки бразды правления. Ибо эта молодежь невыносима, </a:t>
            </a:r>
            <a:r>
              <a:rPr lang="ru-RU" sz="4000" b="1" dirty="0" err="1">
                <a:solidFill>
                  <a:schemeClr val="accent6"/>
                </a:solidFill>
                <a:latin typeface="Calibri"/>
                <a:cs typeface="Calibri"/>
              </a:rPr>
              <a:t>невыдержанна</a:t>
            </a:r>
            <a:r>
              <a:rPr lang="ru-RU" sz="4000" b="1" dirty="0">
                <a:solidFill>
                  <a:schemeClr val="accent6"/>
                </a:solidFill>
                <a:latin typeface="Calibri"/>
                <a:cs typeface="Calibri"/>
              </a:rPr>
              <a:t>, просто ужасна»</a:t>
            </a:r>
            <a:br>
              <a:rPr lang="ru-RU" sz="4000" b="1" dirty="0">
                <a:latin typeface="Calibri"/>
                <a:cs typeface="Calibri"/>
              </a:rPr>
            </a:br>
            <a:r>
              <a:rPr lang="ru-RU" sz="4000" b="1" dirty="0">
                <a:solidFill>
                  <a:schemeClr val="accent6"/>
                </a:solidFill>
                <a:latin typeface="Calibri"/>
                <a:cs typeface="Calibri"/>
              </a:rPr>
              <a:t> </a:t>
            </a:r>
            <a:br>
              <a:rPr lang="ru-RU" sz="4000" b="1" dirty="0">
                <a:latin typeface="Calibri"/>
                <a:cs typeface="Calibri"/>
              </a:rPr>
            </a:br>
            <a:r>
              <a:rPr lang="ru-RU" sz="4000" b="1" dirty="0">
                <a:solidFill>
                  <a:schemeClr val="accent6"/>
                </a:solidFill>
                <a:latin typeface="Calibri"/>
                <a:cs typeface="Calibri"/>
              </a:rPr>
              <a:t>Гесиод, 720 г. до н. э.</a:t>
            </a:r>
            <a:endParaRPr lang="ru-RU" altLang="en-US" sz="4000" b="1">
              <a:solidFill>
                <a:schemeClr val="accent6"/>
              </a:solidFill>
              <a:cs typeface="Arial"/>
            </a:endParaRPr>
          </a:p>
          <a:p>
            <a:endParaRPr lang="ru-RU" altLang="en-US" sz="2800" dirty="0"/>
          </a:p>
        </p:txBody>
      </p:sp>
    </p:spTree>
    <p:extLst>
      <p:ext uri="{BB962C8B-B14F-4D97-AF65-F5344CB8AC3E}">
        <p14:creationId xmlns:p14="http://schemas.microsoft.com/office/powerpoint/2010/main" val="98443189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1">
            <a:extLst>
              <a:ext uri="{FF2B5EF4-FFF2-40B4-BE49-F238E27FC236}">
                <a16:creationId xmlns:a16="http://schemas.microsoft.com/office/drawing/2014/main" id="{599A0DE0-6265-4DE4-A789-21A6296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206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CD1FDAE-5BED-4181-ACC6-119ED1A14EB9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 eaLnBrk="0" hangingPunct="0">
              <a:defRPr/>
            </a:pPr>
            <a:r>
              <a:rPr lang="ru-RU" sz="3200" dirty="0">
                <a:solidFill>
                  <a:schemeClr val="accent6"/>
                </a:solidFill>
                <a:latin typeface="Calibri, serif"/>
                <a:ea typeface="Calibri, serif"/>
                <a:cs typeface="Calibri, serif"/>
              </a:rPr>
              <a:t>По версии </a:t>
            </a:r>
            <a:r>
              <a:rPr lang="ru-RU" sz="3200" dirty="0" err="1">
                <a:solidFill>
                  <a:schemeClr val="accent6"/>
                </a:solidFill>
                <a:latin typeface="Calibri, serif"/>
                <a:ea typeface="Calibri, serif"/>
                <a:cs typeface="Calibri, serif"/>
              </a:rPr>
              <a:t>RuGenerations</a:t>
            </a:r>
            <a:r>
              <a:rPr lang="ru-RU" sz="3200" dirty="0">
                <a:solidFill>
                  <a:schemeClr val="accent6"/>
                </a:solidFill>
                <a:latin typeface="Calibri, serif"/>
                <a:ea typeface="Calibri, serif"/>
                <a:cs typeface="Calibri, serif"/>
              </a:rPr>
              <a:t>, в России живут представители пяти поколений:</a:t>
            </a:r>
            <a:endParaRPr lang="ru-RU" sz="3200" dirty="0">
              <a:solidFill>
                <a:schemeClr val="accent6"/>
              </a:solidFill>
              <a:cs typeface="Arial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C68E2C2-80EB-415C-81BB-DE1E96F70A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pic>
        <p:nvPicPr>
          <p:cNvPr id="2" name="Рисунок 3">
            <a:extLst>
              <a:ext uri="{FF2B5EF4-FFF2-40B4-BE49-F238E27FC236}">
                <a16:creationId xmlns:a16="http://schemas.microsoft.com/office/drawing/2014/main" id="{ADA41F88-5B72-4F74-AC68-FA432A00A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8" y="1307126"/>
            <a:ext cx="9147776" cy="551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0747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1">
            <a:extLst>
              <a:ext uri="{FF2B5EF4-FFF2-40B4-BE49-F238E27FC236}">
                <a16:creationId xmlns:a16="http://schemas.microsoft.com/office/drawing/2014/main" id="{599A0DE0-6265-4DE4-A789-21A6296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206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CD1FDAE-5BED-4181-ACC6-119ED1A14EB9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 eaLnBrk="0" hangingPunct="0">
              <a:defRPr/>
            </a:pPr>
            <a:endParaRPr lang="ru-RU" sz="3200" dirty="0">
              <a:solidFill>
                <a:schemeClr val="accent6"/>
              </a:solidFill>
              <a:latin typeface="Calibri, serif"/>
              <a:cs typeface="Arial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C68E2C2-80EB-415C-81BB-DE1E96F70A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29EB59-562A-4C31-B82D-2C21F8E3C40F}"/>
              </a:ext>
            </a:extLst>
          </p:cNvPr>
          <p:cNvSpPr txBox="1"/>
          <p:nvPr/>
        </p:nvSpPr>
        <p:spPr>
          <a:xfrm>
            <a:off x="357070" y="1263912"/>
            <a:ext cx="8259827" cy="53245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Величайшее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поколение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(1900–1923 г. р.)</a:t>
            </a:r>
            <a:endParaRPr lang="ru-RU" dirty="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Базовые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ценности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людей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принадлежащих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к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данному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поколению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формировались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до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середины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30-х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годов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прошлого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века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На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эти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годы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пришлись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революции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Гражданская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война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коллективизация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электрификация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. </a:t>
            </a:r>
            <a:endParaRPr lang="ru-RU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Их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отличают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трудолюбие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ответственность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вера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светлое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будущее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приверженность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идеологии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семья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семейные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традиции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категоричность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суждений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.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Если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принадлежащие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к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данному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поколению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люди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о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чем-то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судят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то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переубедить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их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чем-то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действительно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очень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сложно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. </a:t>
            </a:r>
            <a:endParaRPr lang="ru-RU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Эти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люди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даже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преклонном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возрасте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в 80–90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лет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готовы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ходить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по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инстанциям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чтобы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доказывать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свою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правоту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. </a:t>
            </a:r>
            <a:endParaRPr lang="ru-RU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Деньги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для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них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ценностью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не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яввляются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Видимо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это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объясняется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тем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что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деньги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за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время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их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жизни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неоднократно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обесценивались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становились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бумажками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и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люди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много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раз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теряли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все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что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000" dirty="0" err="1">
                <a:solidFill>
                  <a:schemeClr val="accent6"/>
                </a:solidFill>
                <a:latin typeface="Arial"/>
                <a:cs typeface="Arial"/>
              </a:rPr>
              <a:t>наживали</a:t>
            </a:r>
            <a:r>
              <a:rPr lang="en-US" sz="2000" dirty="0">
                <a:solidFill>
                  <a:schemeClr val="accent6"/>
                </a:solidFill>
                <a:latin typeface="Arial"/>
                <a:cs typeface="Arial"/>
              </a:rPr>
              <a:t>.</a:t>
            </a:r>
            <a:endParaRPr lang="ru-RU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4788630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1">
            <a:extLst>
              <a:ext uri="{FF2B5EF4-FFF2-40B4-BE49-F238E27FC236}">
                <a16:creationId xmlns:a16="http://schemas.microsoft.com/office/drawing/2014/main" id="{599A0DE0-6265-4DE4-A789-21A6296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206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CD1FDAE-5BED-4181-ACC6-119ED1A14EB9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en-US" sz="3200" b="1" dirty="0" err="1">
                <a:solidFill>
                  <a:schemeClr val="accent6"/>
                </a:solidFill>
                <a:latin typeface="Arial"/>
                <a:cs typeface="Arial"/>
              </a:rPr>
              <a:t>Молчаливое</a:t>
            </a:r>
            <a:r>
              <a:rPr lang="en-US" sz="3200" b="1" dirty="0">
                <a:solidFill>
                  <a:schemeClr val="accent6"/>
                </a:solidFill>
                <a:latin typeface="Arial"/>
                <a:cs typeface="Arial"/>
              </a:rPr>
              <a:t> </a:t>
            </a:r>
            <a:r>
              <a:rPr lang="en-US" sz="3200" b="1" dirty="0" err="1">
                <a:solidFill>
                  <a:schemeClr val="accent6"/>
                </a:solidFill>
                <a:latin typeface="Arial"/>
                <a:cs typeface="Arial"/>
              </a:rPr>
              <a:t>поколение</a:t>
            </a:r>
            <a:r>
              <a:rPr lang="en-US" sz="3200" b="1" dirty="0">
                <a:solidFill>
                  <a:schemeClr val="accent6"/>
                </a:solidFill>
                <a:latin typeface="Arial"/>
                <a:cs typeface="Arial"/>
              </a:rPr>
              <a:t> (1923–1943 </a:t>
            </a:r>
            <a:r>
              <a:rPr lang="en-US" sz="3200" b="1" dirty="0" err="1">
                <a:solidFill>
                  <a:schemeClr val="accent6"/>
                </a:solidFill>
                <a:latin typeface="Arial"/>
                <a:cs typeface="Arial"/>
              </a:rPr>
              <a:t>г.р</a:t>
            </a:r>
            <a:r>
              <a:rPr lang="en-US" sz="3200" b="1" dirty="0">
                <a:solidFill>
                  <a:schemeClr val="accent6"/>
                </a:solidFill>
                <a:latin typeface="Arial"/>
                <a:cs typeface="Arial"/>
              </a:rPr>
              <a:t>.)</a:t>
            </a:r>
            <a:endParaRPr lang="ru-RU" sz="3200" dirty="0">
              <a:solidFill>
                <a:schemeClr val="accent6"/>
              </a:solidFill>
              <a:ea typeface="+mn-lt"/>
              <a:cs typeface="+mn-lt"/>
            </a:endParaRPr>
          </a:p>
          <a:p>
            <a:pPr algn="ctr">
              <a:defRPr/>
            </a:pPr>
            <a:endParaRPr lang="ru-RU" sz="3200" dirty="0">
              <a:solidFill>
                <a:schemeClr val="accent6"/>
              </a:solidFill>
              <a:latin typeface="Calibri, serif"/>
              <a:cs typeface="Arial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C68E2C2-80EB-415C-81BB-DE1E96F70A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29EB59-562A-4C31-B82D-2C21F8E3C40F}"/>
              </a:ext>
            </a:extLst>
          </p:cNvPr>
          <p:cNvSpPr txBox="1"/>
          <p:nvPr/>
        </p:nvSpPr>
        <p:spPr>
          <a:xfrm>
            <a:off x="357070" y="1263912"/>
            <a:ext cx="8259827" cy="59400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Ценности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его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представителей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формировались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до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середины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50-х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годов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endParaRPr lang="en-US" sz="24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События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которые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произошли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данный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отрезок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времени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: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Великая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Отечественная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война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сталинские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репрессии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сначала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разрушение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страны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потом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восстановление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наложили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свой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отпечаток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на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формирование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развитие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Молчаливого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поколения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Семья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для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них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святое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Только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семье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они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могут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говорить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на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любые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темы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обсуждать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проблемы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потому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что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родные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точно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не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предадут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не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подведут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. В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остальных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же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местах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они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контролируют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себя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Отсюда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название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поколения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— «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молчаливые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».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Люди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принадлежащие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к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даому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поколению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уважают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законы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должности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статусы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других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людей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они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очень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chemeClr val="accent6"/>
                </a:solidFill>
                <a:latin typeface="Arial"/>
                <a:cs typeface="Arial"/>
              </a:rPr>
              <a:t>законопослушны</a:t>
            </a:r>
            <a:r>
              <a:rPr lang="en-US" sz="2400" dirty="0">
                <a:solidFill>
                  <a:schemeClr val="accent6"/>
                </a:solidFill>
                <a:latin typeface="Arial"/>
                <a:cs typeface="Arial"/>
              </a:rPr>
              <a:t>.</a:t>
            </a:r>
            <a:endParaRPr lang="en-US" sz="2400">
              <a:solidFill>
                <a:schemeClr val="accent6"/>
              </a:solidFill>
              <a:cs typeface="Arial"/>
            </a:endParaRPr>
          </a:p>
          <a:p>
            <a:pPr algn="just"/>
            <a:endParaRPr lang="en-US" sz="2000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922989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1">
            <a:extLst>
              <a:ext uri="{FF2B5EF4-FFF2-40B4-BE49-F238E27FC236}">
                <a16:creationId xmlns:a16="http://schemas.microsoft.com/office/drawing/2014/main" id="{599A0DE0-6265-4DE4-A789-21A6296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206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CD1FDAE-5BED-4181-ACC6-119ED1A14EB9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en-US" sz="3200" b="1" dirty="0" err="1">
                <a:solidFill>
                  <a:schemeClr val="accent6"/>
                </a:solidFill>
                <a:latin typeface="Arial"/>
                <a:cs typeface="Arial"/>
              </a:rPr>
              <a:t>Поколение</a:t>
            </a:r>
            <a:r>
              <a:rPr lang="en-US" sz="3200" b="1" dirty="0">
                <a:solidFill>
                  <a:schemeClr val="accent6"/>
                </a:solidFill>
                <a:latin typeface="Arial"/>
                <a:cs typeface="Arial"/>
              </a:rPr>
              <a:t> </a:t>
            </a:r>
            <a:r>
              <a:rPr lang="en-US" sz="3200" b="1" dirty="0" err="1">
                <a:solidFill>
                  <a:schemeClr val="accent6"/>
                </a:solidFill>
                <a:latin typeface="Arial"/>
                <a:cs typeface="Arial"/>
              </a:rPr>
              <a:t>Беби-бумеров</a:t>
            </a:r>
            <a:r>
              <a:rPr lang="en-US" sz="3200" b="1" dirty="0">
                <a:solidFill>
                  <a:schemeClr val="accent6"/>
                </a:solidFill>
                <a:latin typeface="Arial"/>
                <a:cs typeface="Arial"/>
              </a:rPr>
              <a:t> (1943–1963 </a:t>
            </a:r>
            <a:r>
              <a:rPr lang="en-US" sz="3200" b="1" dirty="0" err="1">
                <a:solidFill>
                  <a:schemeClr val="accent6"/>
                </a:solidFill>
                <a:latin typeface="Arial"/>
                <a:cs typeface="Arial"/>
              </a:rPr>
              <a:t>г.р</a:t>
            </a:r>
            <a:r>
              <a:rPr lang="en-US" sz="3200" b="1" dirty="0">
                <a:solidFill>
                  <a:schemeClr val="accent6"/>
                </a:solidFill>
                <a:latin typeface="Arial"/>
                <a:cs typeface="Arial"/>
              </a:rPr>
              <a:t>.)</a:t>
            </a:r>
            <a:endParaRPr lang="ru-RU" sz="3200" dirty="0">
              <a:solidFill>
                <a:schemeClr val="accent6"/>
              </a:solidFill>
              <a:ea typeface="+mn-lt"/>
              <a:cs typeface="+mn-lt"/>
            </a:endParaRPr>
          </a:p>
          <a:p>
            <a:pPr algn="ctr">
              <a:defRPr/>
            </a:pPr>
            <a:endParaRPr lang="ru-RU" sz="3200" dirty="0">
              <a:solidFill>
                <a:schemeClr val="accent6"/>
              </a:solidFill>
              <a:latin typeface="Calibri, serif"/>
              <a:cs typeface="Arial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C68E2C2-80EB-415C-81BB-DE1E96F70A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29EB59-562A-4C31-B82D-2C21F8E3C40F}"/>
              </a:ext>
            </a:extLst>
          </p:cNvPr>
          <p:cNvSpPr txBox="1"/>
          <p:nvPr/>
        </p:nvSpPr>
        <p:spPr>
          <a:xfrm>
            <a:off x="357070" y="1263912"/>
            <a:ext cx="8599893" cy="59400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Названо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так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честь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произошедшего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после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войны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бума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рождаемости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. В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основе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их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характера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лежит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психология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победителей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endParaRPr lang="en-US" sz="1900">
              <a:solidFill>
                <a:schemeClr val="accent6"/>
              </a:solidFill>
              <a:cs typeface="Arial"/>
            </a:endParaRPr>
          </a:p>
          <a:p>
            <a:pPr algn="ctr"/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Но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их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«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победное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»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настроение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сильно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отличается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от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настроения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поколения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Gl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полностью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—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от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настроения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«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молчаливых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».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Они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росли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настоящей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супердержаве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которую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боялся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уважал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весь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мир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которая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победила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самой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страшной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войне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которая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покорила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космос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. И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ко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всем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этим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событиям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они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причастны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лично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Гагарин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летел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космос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один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вместе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с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ним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на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борту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космического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корабля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«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Восток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»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летели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все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девчонки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мальчишки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Советского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Союза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Для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этих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людей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нет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непреодолимых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барьеров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каждый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барьер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—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это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личный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вызов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Они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оптимисты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нацеленные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на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постоянное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преодоление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трудностей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обязательное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достижение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результата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Они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остановятся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перед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чем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Главное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для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них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победа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При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этом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предпочитают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работать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команде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так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как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именно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команда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коллектив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выполняет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роль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той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самой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супердержавы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, в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которой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они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жили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детстве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без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которой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они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ничего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собой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не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представляли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По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их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мнению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отличительными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качествами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хорошего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человека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является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активность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любознательность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Ибо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потеря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активности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для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них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равносильна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разрушению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фундамента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 и,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фактически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смерти</a:t>
            </a:r>
            <a:r>
              <a:rPr lang="en-US" sz="1900" dirty="0">
                <a:solidFill>
                  <a:schemeClr val="accent6"/>
                </a:solidFill>
                <a:latin typeface="Arial"/>
                <a:cs typeface="Arial"/>
              </a:rPr>
              <a:t>.</a:t>
            </a:r>
            <a:endParaRPr lang="en-US" sz="1900">
              <a:solidFill>
                <a:schemeClr val="accent6"/>
              </a:solidFill>
              <a:cs typeface="Arial"/>
            </a:endParaRPr>
          </a:p>
          <a:p>
            <a:pPr algn="just"/>
            <a:endParaRPr lang="en-US" sz="1900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234871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1">
            <a:extLst>
              <a:ext uri="{FF2B5EF4-FFF2-40B4-BE49-F238E27FC236}">
                <a16:creationId xmlns:a16="http://schemas.microsoft.com/office/drawing/2014/main" id="{599A0DE0-6265-4DE4-A789-21A6296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206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CD1FDAE-5BED-4181-ACC6-119ED1A14EB9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en-US" sz="3200" b="1" dirty="0" err="1">
                <a:solidFill>
                  <a:schemeClr val="accent6"/>
                </a:solidFill>
                <a:latin typeface="Arial"/>
                <a:cs typeface="Arial"/>
              </a:rPr>
              <a:t>Поколение</a:t>
            </a:r>
            <a:r>
              <a:rPr lang="en-US" sz="3200" b="1" dirty="0">
                <a:solidFill>
                  <a:schemeClr val="accent6"/>
                </a:solidFill>
                <a:latin typeface="Arial"/>
                <a:cs typeface="Arial"/>
              </a:rPr>
              <a:t> Х (1963–1984 </a:t>
            </a:r>
            <a:r>
              <a:rPr lang="en-US" sz="3200" b="1" dirty="0" err="1">
                <a:solidFill>
                  <a:schemeClr val="accent6"/>
                </a:solidFill>
                <a:latin typeface="Arial"/>
                <a:cs typeface="Arial"/>
              </a:rPr>
              <a:t>г.р</a:t>
            </a:r>
            <a:r>
              <a:rPr lang="en-US" sz="3200" b="1" dirty="0">
                <a:solidFill>
                  <a:schemeClr val="accent6"/>
                </a:solidFill>
                <a:latin typeface="Arial"/>
                <a:cs typeface="Arial"/>
              </a:rPr>
              <a:t>)</a:t>
            </a:r>
            <a:endParaRPr lang="ru-RU" sz="3200">
              <a:solidFill>
                <a:schemeClr val="accent6"/>
              </a:solidFill>
              <a:ea typeface="+mn-lt"/>
              <a:cs typeface="+mn-lt"/>
            </a:endParaRPr>
          </a:p>
          <a:p>
            <a:pPr algn="ctr">
              <a:defRPr/>
            </a:pPr>
            <a:endParaRPr lang="ru-RU" sz="3200" dirty="0">
              <a:solidFill>
                <a:schemeClr val="accent6"/>
              </a:solidFill>
              <a:latin typeface="Calibri, serif"/>
              <a:cs typeface="Arial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C68E2C2-80EB-415C-81BB-DE1E96F70A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29EB59-562A-4C31-B82D-2C21F8E3C40F}"/>
              </a:ext>
            </a:extLst>
          </p:cNvPr>
          <p:cNvSpPr txBox="1"/>
          <p:nvPr/>
        </p:nvSpPr>
        <p:spPr>
          <a:xfrm>
            <a:off x="357070" y="1263912"/>
            <a:ext cx="8599893" cy="61401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900" dirty="0" err="1">
                <a:solidFill>
                  <a:schemeClr val="accent6"/>
                </a:solidFill>
                <a:latin typeface="Arial"/>
                <a:cs typeface="Arial"/>
              </a:rPr>
              <a:t>Ф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оном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для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данного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поколения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были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«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холодная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война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» и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война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Афганистане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застой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наркотики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СПИД,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тотальный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дефицит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начало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перестройки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Прокатившийся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их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время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стране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бум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разводов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сделал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данное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поколение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более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гибкими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отношениях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с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людьми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а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постоянная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занятость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родителей-трудоголиков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—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более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самостоятельными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У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поколения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Беби-бумеров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задача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заботы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о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подрастающем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поколении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была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приоритетной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Напротив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с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их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точки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зрения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чем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больше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трудностей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вставало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перед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ребенком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тем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счастливее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он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должен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был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быть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Именно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оттуда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пошел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«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ключ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шее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» —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символ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ранней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самостоятельности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Дети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сами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делали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уроки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сами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разогревали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себе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обед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оставленный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старшими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плите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Все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это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привело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к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тому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что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повзрослев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они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превратились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людей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для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которых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главными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качествами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стали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постоянная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готовность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к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переменам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расчет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только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собственные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силы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собственный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опыт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К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чужой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помощи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представитель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поколения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X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прибегает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крайне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редко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неохотно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Человек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принадлежащий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к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поколению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X, —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индивидуалист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противник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всяческой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толпы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Ценности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которые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присущи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данному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поколению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: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готовность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к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изменениям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глобальная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информированность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техническая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грамотность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индивидуализм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стремление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учиться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течение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всей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жизни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неформальность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взглядов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поиск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эмоций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прагматизм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надежда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себя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равноправие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полов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главная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ценность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для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него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—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возможность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выбора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Если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представитель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поколения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Беби-бумеров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был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рад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работать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токарем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условии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что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он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был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лучшим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токарем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заводе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представителя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поколения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Х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такая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работа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уже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устраивает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Потому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что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он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сам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должен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выбирать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какие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ему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детали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точить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Лучшая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работа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для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него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которая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позволяет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проявить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заложенные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нем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творческие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способности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широту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нестандартность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мышления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</a:t>
            </a:r>
            <a:endParaRPr lang="en-US" sz="1600">
              <a:solidFill>
                <a:schemeClr val="accent6"/>
              </a:solidFill>
              <a:cs typeface="Arial"/>
            </a:endParaRPr>
          </a:p>
          <a:p>
            <a:pPr algn="ctr"/>
            <a:endParaRPr lang="en-US" sz="1900" dirty="0">
              <a:solidFill>
                <a:schemeClr val="accent6"/>
              </a:solidFill>
              <a:cs typeface="Arial"/>
            </a:endParaRPr>
          </a:p>
          <a:p>
            <a:pPr algn="just"/>
            <a:endParaRPr lang="en-US" sz="1900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429615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1">
            <a:extLst>
              <a:ext uri="{FF2B5EF4-FFF2-40B4-BE49-F238E27FC236}">
                <a16:creationId xmlns:a16="http://schemas.microsoft.com/office/drawing/2014/main" id="{599A0DE0-6265-4DE4-A789-21A6296C5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206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CD1FDAE-5BED-4181-ACC6-119ED1A14EB9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/>
          <a:p>
            <a:pPr algn="ctr">
              <a:defRPr/>
            </a:pPr>
            <a:r>
              <a:rPr lang="en-US" sz="3200" b="1" dirty="0" err="1">
                <a:solidFill>
                  <a:schemeClr val="accent6"/>
                </a:solidFill>
                <a:latin typeface="Arial"/>
                <a:cs typeface="Arial"/>
              </a:rPr>
              <a:t>Поколение</a:t>
            </a:r>
            <a:r>
              <a:rPr lang="en-US" sz="3200" b="1" dirty="0">
                <a:solidFill>
                  <a:schemeClr val="accent6"/>
                </a:solidFill>
                <a:latin typeface="Arial"/>
                <a:cs typeface="Arial"/>
              </a:rPr>
              <a:t> </a:t>
            </a:r>
            <a:r>
              <a:rPr lang="en-US" sz="3200" b="1" dirty="0" err="1">
                <a:solidFill>
                  <a:schemeClr val="accent6"/>
                </a:solidFill>
                <a:latin typeface="Arial"/>
                <a:cs typeface="Arial"/>
              </a:rPr>
              <a:t>Миллениум</a:t>
            </a:r>
            <a:r>
              <a:rPr lang="en-US" sz="3200" b="1" dirty="0">
                <a:solidFill>
                  <a:schemeClr val="accent6"/>
                </a:solidFill>
                <a:latin typeface="Arial"/>
                <a:cs typeface="Arial"/>
              </a:rPr>
              <a:t> </a:t>
            </a:r>
            <a:r>
              <a:rPr lang="en-US" sz="3200" b="1" dirty="0" err="1">
                <a:solidFill>
                  <a:schemeClr val="accent6"/>
                </a:solidFill>
                <a:latin typeface="Arial"/>
                <a:cs typeface="Arial"/>
              </a:rPr>
              <a:t>или</a:t>
            </a:r>
            <a:r>
              <a:rPr lang="en-US" sz="3200" b="1" dirty="0">
                <a:solidFill>
                  <a:schemeClr val="accent6"/>
                </a:solidFill>
                <a:latin typeface="Arial"/>
                <a:cs typeface="Arial"/>
              </a:rPr>
              <a:t> Y</a:t>
            </a:r>
            <a:endParaRPr lang="ru-RU" sz="3200">
              <a:solidFill>
                <a:schemeClr val="accent6"/>
              </a:solidFill>
              <a:ea typeface="+mn-lt"/>
              <a:cs typeface="+mn-lt"/>
            </a:endParaRPr>
          </a:p>
          <a:p>
            <a:pPr algn="ctr">
              <a:defRPr/>
            </a:pPr>
            <a:endParaRPr lang="ru-RU" sz="3200" dirty="0">
              <a:solidFill>
                <a:schemeClr val="accent6"/>
              </a:solidFill>
              <a:latin typeface="Calibri, serif"/>
              <a:cs typeface="Arial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C68E2C2-80EB-415C-81BB-DE1E96F70A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29EB59-562A-4C31-B82D-2C21F8E3C40F}"/>
              </a:ext>
            </a:extLst>
          </p:cNvPr>
          <p:cNvSpPr txBox="1"/>
          <p:nvPr/>
        </p:nvSpPr>
        <p:spPr>
          <a:xfrm>
            <a:off x="272053" y="1263912"/>
            <a:ext cx="8599893" cy="64940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Основные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события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становления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представителей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данного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поколения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—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это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распад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СССР,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частые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теракты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новые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эпидемии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И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все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это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фоне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самого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бурного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развития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новых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информационных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коммуникационных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цифровых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биотехнологий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Люди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принадлежащие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к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поколению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Y,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наивны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склонны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к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работе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команде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Они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великолепно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ориентируются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компьютерных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сетях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как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следствие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им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легче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общаться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с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единомышленником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проживающим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другом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краю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планеты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чем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с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соседом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подъезду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Одно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из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прозвищ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которым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социологи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нарекли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данное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поколение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— «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поколение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большого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пальца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»,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привычки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набирать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эсэмэски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одним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большим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пальцем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руки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которой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находится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мобильный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телефон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Разделение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реальное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виртуальное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для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них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вообще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довольно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условно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они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прекрасно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«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живут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»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условиях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виртуальной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реальности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блогах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и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искусственных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компьютерных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мирах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Родители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баловали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их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всячески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оберегали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отучали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той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самой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самостоятельности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которой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сами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располагали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практически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неограниченно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поэтому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поколение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получилось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хорошо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управляемым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вместе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с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тем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уверенным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своей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ценности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Для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них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важно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немедленное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вознаграждение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за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проделанную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работу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поскольку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отдаленную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перспективу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они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верят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Когда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им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говорят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что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надо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поработать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десять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лет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организации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и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ваш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труд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будет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вознагражден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обеспеченной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жизнью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они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отвечают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: «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Какие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десять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лет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? У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нас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может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быть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другая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страна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через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десять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лет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Ведь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жизнь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так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быстро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меняется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Десять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лет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назад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было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смартфонов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быстрого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интернета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даже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Шенгенской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зоны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Европе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». И с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этим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стоит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согласиться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Если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для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прежних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поколений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десятилетиями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ничего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менялось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(а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для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их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предшественников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так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и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столетиями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), в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их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жизни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кроме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стремительных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перемен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,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ничего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было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Они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не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знают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другой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rial"/>
                <a:cs typeface="Arial"/>
              </a:rPr>
              <a:t>жизни</a:t>
            </a:r>
            <a:r>
              <a:rPr lang="en-US" sz="1600" dirty="0">
                <a:solidFill>
                  <a:schemeClr val="accent6"/>
                </a:solidFill>
                <a:latin typeface="Arial"/>
                <a:cs typeface="Arial"/>
              </a:rPr>
              <a:t>.</a:t>
            </a:r>
            <a:endParaRPr lang="en-US" sz="1600" dirty="0">
              <a:solidFill>
                <a:schemeClr val="accent6"/>
              </a:solidFill>
              <a:cs typeface="Arial"/>
            </a:endParaRPr>
          </a:p>
          <a:p>
            <a:pPr algn="ctr"/>
            <a:endParaRPr lang="en-US" sz="1600" dirty="0">
              <a:solidFill>
                <a:schemeClr val="accent6"/>
              </a:solidFill>
              <a:cs typeface="Arial"/>
            </a:endParaRPr>
          </a:p>
          <a:p>
            <a:pPr algn="ctr"/>
            <a:endParaRPr lang="en-US" sz="1600" dirty="0">
              <a:solidFill>
                <a:schemeClr val="accent6"/>
              </a:solidFill>
              <a:cs typeface="Arial"/>
            </a:endParaRPr>
          </a:p>
          <a:p>
            <a:pPr algn="just"/>
            <a:endParaRPr lang="en-US" sz="1600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4311826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Рисунок 11">
            <a:extLst>
              <a:ext uri="{FF2B5EF4-FFF2-40B4-BE49-F238E27FC236}">
                <a16:creationId xmlns:a16="http://schemas.microsoft.com/office/drawing/2014/main" id="{5D5714B1-40FC-4D4E-81B4-60FF3C4831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" y="-4671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D7F3337-8959-4A29-85CA-D59A950C0051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4103" name="Rectangle 10">
            <a:extLst>
              <a:ext uri="{FF2B5EF4-FFF2-40B4-BE49-F238E27FC236}">
                <a16:creationId xmlns:a16="http://schemas.microsoft.com/office/drawing/2014/main" id="{B28FC086-EEDB-48A0-8E13-9BC0028605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1254" y="202309"/>
            <a:ext cx="8821881" cy="6655665"/>
          </a:xfrm>
        </p:spPr>
        <p:txBody>
          <a:bodyPr/>
          <a:lstStyle/>
          <a:p>
            <a:pPr algn="just" eaLnBrk="1" hangingPunct="1">
              <a:defRPr/>
            </a:pPr>
            <a:br>
              <a:rPr lang="ru-RU" sz="2000" dirty="0"/>
            </a:br>
            <a:r>
              <a:rPr lang="ru-RU" sz="1800" dirty="0">
                <a:solidFill>
                  <a:schemeClr val="accent6"/>
                </a:solidFill>
                <a:ea typeface="+mj-lt"/>
                <a:cs typeface="+mj-lt"/>
              </a:rPr>
              <a:t>В превентивных образовательных программах основное внимание следует уделять формированию ценностей здорового образа жизни, развитию личностных ресурсов, препятствующих употреблению психоактивных веществ, а также развитию у несовершеннолетних жизненных навыков противостояния агрессивной среде, которая провоцирует потребление ПАВ.</a:t>
            </a:r>
          </a:p>
          <a:p>
            <a:pPr algn="just">
              <a:defRPr/>
            </a:pPr>
            <a:r>
              <a:rPr lang="ru-RU" sz="1800" dirty="0">
                <a:solidFill>
                  <a:schemeClr val="accent6"/>
                </a:solidFill>
                <a:ea typeface="+mj-lt"/>
                <a:cs typeface="+mj-lt"/>
              </a:rPr>
              <a:t>В этих программах должны быть усилены следующие компоненты: </a:t>
            </a:r>
            <a:endParaRPr lang="ru-RU" sz="1800">
              <a:solidFill>
                <a:schemeClr val="accent6"/>
              </a:solidFill>
              <a:cs typeface="Arial"/>
            </a:endParaRPr>
          </a:p>
          <a:p>
            <a:pPr marL="285750" indent="-285750" algn="just">
              <a:buFont typeface="Arial"/>
              <a:buChar char="•"/>
              <a:defRPr/>
            </a:pPr>
            <a:r>
              <a:rPr lang="ru-RU" sz="1800" b="1" dirty="0">
                <a:solidFill>
                  <a:schemeClr val="accent6"/>
                </a:solidFill>
                <a:ea typeface="+mj-lt"/>
                <a:cs typeface="+mj-lt"/>
              </a:rPr>
              <a:t>образовательный</a:t>
            </a:r>
            <a:r>
              <a:rPr lang="ru-RU" sz="1800" dirty="0">
                <a:solidFill>
                  <a:schemeClr val="accent6"/>
                </a:solidFill>
                <a:ea typeface="+mj-lt"/>
                <a:cs typeface="+mj-lt"/>
              </a:rPr>
              <a:t> (углубление знаний о ценностях здорового образа жизни и поведенческих навыках, облегчающих следование здоровому образу жизни; формирование умения делать собственный выбор в отношении здорового образа жизни; минимальные знания о социальных и медицинских последствиях, к которым приводит употребление психоактивных веществ); </a:t>
            </a:r>
            <a:endParaRPr lang="ru-RU" sz="1800">
              <a:solidFill>
                <a:schemeClr val="accent6"/>
              </a:solidFill>
              <a:cs typeface="Arial"/>
            </a:endParaRPr>
          </a:p>
          <a:p>
            <a:pPr marL="285750" indent="-285750" algn="just">
              <a:buFont typeface="Arial"/>
              <a:buChar char="•"/>
              <a:defRPr/>
            </a:pPr>
            <a:r>
              <a:rPr lang="ru-RU" sz="1800" b="1" dirty="0">
                <a:solidFill>
                  <a:schemeClr val="accent6"/>
                </a:solidFill>
                <a:ea typeface="+mj-lt"/>
                <a:cs typeface="+mj-lt"/>
              </a:rPr>
              <a:t>психологический</a:t>
            </a:r>
            <a:r>
              <a:rPr lang="ru-RU" sz="1800" dirty="0">
                <a:solidFill>
                  <a:schemeClr val="accent6"/>
                </a:solidFill>
                <a:ea typeface="+mj-lt"/>
                <a:cs typeface="+mj-lt"/>
              </a:rPr>
              <a:t> (углубление знаний о себе, своих чувствах, формах реагирования, особенностях принятия решений; формирование позитивной «Я-концепции» у ребенка, способности нести ответственность за себя и свой выбор; формирование умения сказать «нет», умения при необходимости обратиться за психологической, социальной или наркологической помощью);</a:t>
            </a:r>
            <a:endParaRPr lang="ru-RU" sz="1800">
              <a:solidFill>
                <a:schemeClr val="accent6"/>
              </a:solidFill>
              <a:cs typeface="Arial"/>
            </a:endParaRPr>
          </a:p>
          <a:p>
            <a:pPr marL="285750" indent="-285750" algn="just">
              <a:buFont typeface="Arial"/>
              <a:buChar char="•"/>
              <a:defRPr/>
            </a:pPr>
            <a:r>
              <a:rPr lang="ru-RU" sz="1800" b="1" dirty="0">
                <a:solidFill>
                  <a:schemeClr val="accent6"/>
                </a:solidFill>
                <a:ea typeface="+mj-lt"/>
                <a:cs typeface="+mj-lt"/>
              </a:rPr>
              <a:t>социальный</a:t>
            </a:r>
            <a:r>
              <a:rPr lang="ru-RU" sz="1800" dirty="0">
                <a:solidFill>
                  <a:schemeClr val="accent6"/>
                </a:solidFill>
                <a:ea typeface="+mj-lt"/>
                <a:cs typeface="+mj-lt"/>
              </a:rPr>
              <a:t> (формирование навыков коммуникабельности, социальных навыков, необходимых для социальной адаптации, здорового образа жизни).</a:t>
            </a:r>
            <a:endParaRPr lang="ru-RU" sz="1800">
              <a:solidFill>
                <a:schemeClr val="accent6"/>
              </a:solidFill>
              <a:cs typeface="Arial"/>
            </a:endParaRPr>
          </a:p>
          <a:p>
            <a:pPr algn="just">
              <a:defRPr/>
            </a:pPr>
            <a:r>
              <a:rPr lang="ru-RU" sz="1800" dirty="0">
                <a:solidFill>
                  <a:schemeClr val="accent6"/>
                </a:solidFill>
                <a:ea typeface="+mj-lt"/>
                <a:cs typeface="+mj-lt"/>
              </a:rPr>
              <a:t>Следует отметить, что эффективность профилактики злоупотребления ПАВ детьми и подростками в образовательных учреждениях напрямую зависит от согласованной работы различных специалистов (педагогов, психологов, медиков, представителей правоохранительных органов).</a:t>
            </a:r>
            <a:endParaRPr lang="ru-RU" sz="1800" dirty="0">
              <a:solidFill>
                <a:schemeClr val="accent6"/>
              </a:solidFill>
              <a:cs typeface="Arial"/>
            </a:endParaRPr>
          </a:p>
          <a:p>
            <a:pPr>
              <a:defRPr/>
            </a:pPr>
            <a:endParaRPr lang="ru-RU" sz="1800" dirty="0">
              <a:cs typeface="Arial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Рисунок 11">
            <a:extLst>
              <a:ext uri="{FF2B5EF4-FFF2-40B4-BE49-F238E27FC236}">
                <a16:creationId xmlns:a16="http://schemas.microsoft.com/office/drawing/2014/main" id="{867CB50A-B316-457F-B971-6688866CB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CA96C34-B07C-4764-879F-70D8EFA77BD7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grpSp>
        <p:nvGrpSpPr>
          <p:cNvPr id="52229" name="Группа 8">
            <a:extLst>
              <a:ext uri="{FF2B5EF4-FFF2-40B4-BE49-F238E27FC236}">
                <a16:creationId xmlns:a16="http://schemas.microsoft.com/office/drawing/2014/main" id="{4F34CABD-FB4B-452A-95ED-69FBA73D2F11}"/>
              </a:ext>
            </a:extLst>
          </p:cNvPr>
          <p:cNvGrpSpPr>
            <a:grpSpLocks/>
          </p:cNvGrpSpPr>
          <p:nvPr/>
        </p:nvGrpSpPr>
        <p:grpSpPr bwMode="auto">
          <a:xfrm>
            <a:off x="0" y="6334125"/>
            <a:ext cx="9144000" cy="898525"/>
            <a:chOff x="-10839" y="6165740"/>
            <a:chExt cx="9144000" cy="898865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71FFE052-F4A1-45A1-B028-8F46C50F4B0B}"/>
                </a:ext>
              </a:extLst>
            </p:cNvPr>
            <p:cNvSpPr/>
            <p:nvPr/>
          </p:nvSpPr>
          <p:spPr>
            <a:xfrm>
              <a:off x="-10839" y="6237205"/>
              <a:ext cx="9144000" cy="431963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ru-RU"/>
            </a:p>
          </p:txBody>
        </p:sp>
        <p:sp>
          <p:nvSpPr>
            <p:cNvPr id="52233" name="Прямоугольник 3">
              <a:extLst>
                <a:ext uri="{FF2B5EF4-FFF2-40B4-BE49-F238E27FC236}">
                  <a16:creationId xmlns:a16="http://schemas.microsoft.com/office/drawing/2014/main" id="{5B842D53-0503-481D-962E-8900AD2959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502" y="6165740"/>
              <a:ext cx="9025658" cy="339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ru-RU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ГБОУ ИРО Краснодарского края       </a:t>
              </a:r>
              <a:r>
                <a:rPr lang="en-US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www.iro23.ru</a:t>
              </a:r>
              <a:r>
                <a:rPr lang="ru-RU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          ГБОУ ИРО Краснодарского края         </a:t>
              </a:r>
              <a:r>
                <a:rPr lang="en-US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www.iro23.ru</a:t>
              </a:r>
              <a:r>
                <a:rPr lang="ru-RU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        ГБОУ ИРО Краснодарского края</a:t>
              </a:r>
              <a:r>
                <a:rPr lang="ru-RU" altLang="ru-RU">
                  <a:solidFill>
                    <a:schemeClr val="bg1"/>
                  </a:solidFill>
                  <a:cs typeface="Arial" panose="020B0604020202020204" pitchFamily="34" charset="0"/>
                </a:rPr>
                <a:t>       </a:t>
              </a:r>
              <a:r>
                <a:rPr lang="en-US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www.iro23.ru</a:t>
              </a:r>
              <a:r>
                <a:rPr lang="ru-RU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 </a:t>
              </a:r>
              <a:endParaRPr lang="en-US" altLang="ru-RU" sz="14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52234" name="Прямоугольник 9">
              <a:extLst>
                <a:ext uri="{FF2B5EF4-FFF2-40B4-BE49-F238E27FC236}">
                  <a16:creationId xmlns:a16="http://schemas.microsoft.com/office/drawing/2014/main" id="{78123599-869F-47F3-8E1D-7F4C50EB65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21" y="6417223"/>
              <a:ext cx="9133281" cy="6473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e-mail: post@iro23.ru                </a:t>
              </a:r>
              <a:r>
                <a:rPr lang="ru-RU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тел.: +7 (861) 232-85-78         </a:t>
              </a:r>
              <a:r>
                <a:rPr lang="en-US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e-mail: post@iro23.ru               </a:t>
              </a:r>
              <a:r>
                <a:rPr lang="ru-RU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тел.: +7 (861) 232-85-78           </a:t>
              </a:r>
              <a:r>
                <a:rPr lang="en-US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e-mail: post@iro23.ru          </a:t>
              </a:r>
              <a:r>
                <a:rPr lang="ru-RU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тел.: +7 (861) 232-85-78         </a:t>
              </a:r>
              <a:r>
                <a:rPr lang="en-US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e-mail: post@iro23.ru               </a:t>
              </a:r>
              <a:r>
                <a:rPr lang="ru-RU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тел.: +7 (861) 232-85-78</a:t>
              </a:r>
              <a:r>
                <a:rPr lang="en-US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 </a:t>
              </a:r>
              <a:endParaRPr lang="en-US" altLang="ru-RU" sz="1700">
                <a:solidFill>
                  <a:schemeClr val="bg1"/>
                </a:solidFill>
                <a:cs typeface="Arial" panose="020B0604020202020204" pitchFamily="34" charset="0"/>
              </a:endParaRPr>
            </a:p>
            <a:p>
              <a:r>
                <a:rPr lang="en-US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 </a:t>
              </a:r>
              <a:endParaRPr lang="en-US" altLang="ru-RU" sz="17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996489-7C65-4935-A63F-AC3837788FA0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15367" name="Rectangle 10">
            <a:extLst>
              <a:ext uri="{FF2B5EF4-FFF2-40B4-BE49-F238E27FC236}">
                <a16:creationId xmlns:a16="http://schemas.microsoft.com/office/drawing/2014/main" id="{60A1BE2A-07AD-4129-9473-02F8880069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4121" y="1443942"/>
            <a:ext cx="7877254" cy="5017249"/>
          </a:xfrm>
        </p:spPr>
        <p:txBody>
          <a:bodyPr/>
          <a:lstStyle/>
          <a:p>
            <a:pPr algn="just">
              <a:defRPr/>
            </a:pPr>
            <a:r>
              <a:rPr lang="ru-RU" sz="2800" b="1" dirty="0">
                <a:solidFill>
                  <a:schemeClr val="accent6"/>
                </a:solidFill>
                <a:latin typeface="Times New Roman"/>
                <a:cs typeface="Times New Roman"/>
              </a:rPr>
              <a:t>Содержание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 профилактической программы определяется самим педагогическим коллективом, но при этом желательно, чтобы любая деятельность по профилактике наркопотребления включала в себя два рабочих блока: организационный и психологический. </a:t>
            </a:r>
            <a:r>
              <a:rPr lang="ru-RU" sz="2800" dirty="0">
                <a:solidFill>
                  <a:schemeClr val="accent6"/>
                </a:solidFill>
                <a:ea typeface="+mj-lt"/>
                <a:cs typeface="+mj-lt"/>
              </a:rPr>
              <a:t> </a:t>
            </a:r>
            <a:br>
              <a:rPr lang="ru-RU" sz="2800" dirty="0">
                <a:solidFill>
                  <a:schemeClr val="accent6"/>
                </a:solidFill>
                <a:ea typeface="+mj-lt"/>
                <a:cs typeface="+mj-lt"/>
              </a:rPr>
            </a:br>
            <a:r>
              <a:rPr lang="ru-RU" sz="2800" b="1" dirty="0">
                <a:solidFill>
                  <a:schemeClr val="accent6"/>
                </a:solidFill>
                <a:latin typeface="Times New Roman"/>
                <a:cs typeface="Times New Roman"/>
              </a:rPr>
              <a:t>Психологический блок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– формирование у детей и подростков комплекса умений и навыков, развитие способностей, обеспечивающих альтернативный образ жизни, зависимому от психоактивных веществ.</a:t>
            </a:r>
            <a:r>
              <a:rPr lang="ru-RU" sz="2800" dirty="0">
                <a:latin typeface="Times New Roman"/>
                <a:cs typeface="Times New Roman"/>
              </a:rPr>
              <a:t> </a:t>
            </a:r>
            <a:endParaRPr lang="ru-RU">
              <a:solidFill>
                <a:schemeClr val="accent6"/>
              </a:solidFill>
              <a:cs typeface="Arial"/>
            </a:endParaRPr>
          </a:p>
          <a:p>
            <a:pPr algn="just">
              <a:defRPr/>
            </a:pPr>
            <a:endParaRPr lang="ru-RU" sz="2800" dirty="0">
              <a:ea typeface="+mj-lt"/>
              <a:cs typeface="+mj-lt"/>
            </a:endParaRPr>
          </a:p>
          <a:p>
            <a:pPr>
              <a:defRPr/>
            </a:pPr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48680067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Рисунок 11">
            <a:extLst>
              <a:ext uri="{FF2B5EF4-FFF2-40B4-BE49-F238E27FC236}">
                <a16:creationId xmlns:a16="http://schemas.microsoft.com/office/drawing/2014/main" id="{867CB50A-B316-457F-B971-6688866CB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CA96C34-B07C-4764-879F-70D8EFA77BD7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996489-7C65-4935-A63F-AC3837788FA0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15367" name="Rectangle 10">
            <a:extLst>
              <a:ext uri="{FF2B5EF4-FFF2-40B4-BE49-F238E27FC236}">
                <a16:creationId xmlns:a16="http://schemas.microsoft.com/office/drawing/2014/main" id="{60A1BE2A-07AD-4129-9473-02F8880069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0733" y="1443942"/>
            <a:ext cx="8529046" cy="5017249"/>
          </a:xfrm>
        </p:spPr>
        <p:txBody>
          <a:bodyPr/>
          <a:lstStyle/>
          <a:p>
            <a:pPr algn="just">
              <a:defRPr/>
            </a:pPr>
            <a:r>
              <a:rPr lang="ru-RU" sz="1800" b="1" dirty="0">
                <a:solidFill>
                  <a:schemeClr val="accent6"/>
                </a:solidFill>
                <a:latin typeface="Times New Roman"/>
                <a:cs typeface="Times New Roman"/>
              </a:rPr>
              <a:t>Экзистенциальная сфера </a:t>
            </a:r>
            <a:r>
              <a:rPr lang="ru-RU" sz="1800" dirty="0">
                <a:solidFill>
                  <a:schemeClr val="accent6"/>
                </a:solidFill>
                <a:latin typeface="Times New Roman"/>
                <a:cs typeface="Times New Roman"/>
              </a:rPr>
              <a:t>– способность адекватно оценивать себя, свои действия и поступки, действия и поступки других людей, совокупность ценностных ориентаций и позиций ребенка, посредством которых он вступает в отношения с миром, с другими людьми, с самим собой, которые обеспечивают адекватный нравственный выбор ребенка и регулируют его поведение, общение с самим собой: ведение "внутреннего диалога" как способа, помогающего сделать правильный выбор в отношении собственного поведения; распознавание и интерпретация социальных сигналов (внешних влияний на поведение), исходящих из микросреды и общества в целом; осознание возможных последствий своего поведения; умение показать собеседнику, что понимаешь его точку зрения; понимание норм поведения, принятых в обществе, а также того, что не является приемлемым в нашей культуре; позитивный взгляд на мир, людей и жизнь, умение радоваться, реалистичный взгляд на свои возможности. </a:t>
            </a:r>
            <a:endParaRPr lang="ru-RU" sz="1800">
              <a:solidFill>
                <a:schemeClr val="accent6"/>
              </a:solidFill>
              <a:cs typeface="Arial"/>
            </a:endParaRPr>
          </a:p>
          <a:p>
            <a:pPr algn="just">
              <a:defRPr/>
            </a:pPr>
            <a:r>
              <a:rPr lang="ru-RU" sz="1800" b="1" dirty="0">
                <a:solidFill>
                  <a:schemeClr val="accent6"/>
                </a:solidFill>
                <a:latin typeface="Times New Roman"/>
                <a:cs typeface="Times New Roman"/>
              </a:rPr>
              <a:t>Эмоциональная сфера </a:t>
            </a:r>
            <a:r>
              <a:rPr lang="ru-RU" sz="1800" dirty="0">
                <a:solidFill>
                  <a:schemeClr val="accent6"/>
                </a:solidFill>
                <a:latin typeface="Times New Roman"/>
                <a:cs typeface="Times New Roman"/>
              </a:rPr>
              <a:t>– способность идентифицировать, выражать и описывать свои чувства, оценивать и регулировать их интенсивность; умение контролировать импульсы и откладывать "получение удовольствия"; навыки управления стрессом и распознавания разницы между чувством и поступком. </a:t>
            </a:r>
            <a:endParaRPr lang="ru-RU" sz="1800">
              <a:solidFill>
                <a:schemeClr val="accent6"/>
              </a:solidFill>
              <a:cs typeface="Arial"/>
            </a:endParaRPr>
          </a:p>
          <a:p>
            <a:pPr algn="just">
              <a:defRPr/>
            </a:pPr>
            <a:r>
              <a:rPr lang="ru-RU" sz="1800" b="1" dirty="0">
                <a:solidFill>
                  <a:schemeClr val="accent6"/>
                </a:solidFill>
                <a:latin typeface="Times New Roman"/>
                <a:cs typeface="Times New Roman"/>
              </a:rPr>
              <a:t>Поведенческая сфера </a:t>
            </a:r>
            <a:r>
              <a:rPr lang="ru-RU" sz="1800" dirty="0">
                <a:solidFill>
                  <a:schemeClr val="accent6"/>
                </a:solidFill>
                <a:latin typeface="Times New Roman"/>
                <a:cs typeface="Times New Roman"/>
              </a:rPr>
              <a:t>– умение общаться невербально, используя визуальный контакт, выражение лица, жесты; способность общаться вербально, самые важные компоненты включают в себя умение ставить ясные вопросы, сопротивляться негативным влияниям, правильно реагировать на критику, слушать других, участвовать в позитивных группах сверстников. </a:t>
            </a:r>
            <a:r>
              <a:rPr lang="ru-RU" sz="1800" dirty="0">
                <a:solidFill>
                  <a:schemeClr val="accent6"/>
                </a:solidFill>
                <a:ea typeface="+mj-lt"/>
                <a:cs typeface="+mj-lt"/>
              </a:rPr>
              <a:t> </a:t>
            </a:r>
            <a:endParaRPr lang="ru-RU" sz="1800">
              <a:solidFill>
                <a:schemeClr val="accent6"/>
              </a:solidFill>
            </a:endParaRPr>
          </a:p>
          <a:p>
            <a:pPr algn="just">
              <a:defRPr/>
            </a:pPr>
            <a:endParaRPr lang="ru-RU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endParaRPr lang="ru-RU" sz="2800" dirty="0">
              <a:ea typeface="+mj-lt"/>
              <a:cs typeface="+mj-lt"/>
            </a:endParaRPr>
          </a:p>
          <a:p>
            <a:pPr>
              <a:defRPr/>
            </a:pPr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4585303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206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pic>
        <p:nvPicPr>
          <p:cNvPr id="4100" name="Picture 2" descr="http://iro23.ru/sites/all/themes/Plasma/images/logo.png">
            <a:extLst>
              <a:ext uri="{FF2B5EF4-FFF2-40B4-BE49-F238E27FC236}">
                <a16:creationId xmlns:a16="http://schemas.microsoft.com/office/drawing/2014/main" id="{B2B3E529-1505-4037-8B4D-8B3751DFC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8763"/>
            <a:ext cx="785652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4102" name="Rectangle 10">
            <a:extLst>
              <a:ext uri="{FF2B5EF4-FFF2-40B4-BE49-F238E27FC236}">
                <a16:creationId xmlns:a16="http://schemas.microsoft.com/office/drawing/2014/main" id="{ED839735-25F2-44B0-9511-4FFB49A89E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7872" y="943634"/>
            <a:ext cx="8387353" cy="6400642"/>
          </a:xfrm>
        </p:spPr>
        <p:txBody>
          <a:bodyPr/>
          <a:lstStyle/>
          <a:p>
            <a:pPr algn="just"/>
            <a:r>
              <a:rPr lang="ru-RU" sz="28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Целевыми группами (субъектами) профилактики употребления ПАВ в образовательной среде являются: обучающиеся, воспитанники, а также их родители (законные представители), специалисты образовательных учреждений (педагоги, медицинские работники, психологи, социальные работники), сотрудники территориальных органов ФСКН России, сотрудники органов внутренних дел, представители общественных объединений и организаций, способные оказывать влияние на формирование здорового образа жизни в среде несовершеннолетних и молодежи.</a:t>
            </a:r>
            <a:endParaRPr lang="ru-RU" sz="2800" dirty="0">
              <a:solidFill>
                <a:schemeClr val="accent6"/>
              </a:solidFill>
            </a:endParaRPr>
          </a:p>
          <a:p>
            <a:endParaRPr lang="ru-RU" sz="2400" dirty="0">
              <a:solidFill>
                <a:schemeClr val="accent6"/>
              </a:solidFill>
              <a:cs typeface="Arial"/>
            </a:endParaRPr>
          </a:p>
          <a:p>
            <a:endParaRPr lang="ru-RU" altLang="en-US" sz="2400" b="1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036343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Рисунок 11">
            <a:extLst>
              <a:ext uri="{FF2B5EF4-FFF2-40B4-BE49-F238E27FC236}">
                <a16:creationId xmlns:a16="http://schemas.microsoft.com/office/drawing/2014/main" id="{867CB50A-B316-457F-B971-6688866CB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CA96C34-B07C-4764-879F-70D8EFA77BD7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996489-7C65-4935-A63F-AC3837788FA0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15367" name="Rectangle 10">
            <a:extLst>
              <a:ext uri="{FF2B5EF4-FFF2-40B4-BE49-F238E27FC236}">
                <a16:creationId xmlns:a16="http://schemas.microsoft.com/office/drawing/2014/main" id="{60A1BE2A-07AD-4129-9473-02F8880069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0733" y="1576190"/>
            <a:ext cx="8529046" cy="5017249"/>
          </a:xfrm>
        </p:spPr>
        <p:txBody>
          <a:bodyPr/>
          <a:lstStyle/>
          <a:p>
            <a:pPr algn="just">
              <a:defRPr/>
            </a:pPr>
            <a:r>
              <a:rPr lang="ru-RU" sz="2800" b="1" dirty="0">
                <a:solidFill>
                  <a:schemeClr val="accent6"/>
                </a:solidFill>
                <a:latin typeface="Times New Roman"/>
                <a:cs typeface="Times New Roman"/>
              </a:rPr>
              <a:t>Организационный блок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включает в себя планирование. Составление календарного плана профилактической работы в образовательном учреждении придает этой деятельности официальный статус, чему свидетельствует тот факт, что администрация утверждает этот план и контролирует его выполнение. Согласно рекомендациям европейского профилактического проекта «Здоровая школа», составлением календарного плана работы занимается перед началом учебного года (т.е. в конце предыдущего) инициативная группа. В плане отражаются формальные аспекты участия каждого из специалистов. </a:t>
            </a:r>
            <a:r>
              <a:rPr lang="ru-RU" sz="2800" dirty="0">
                <a:solidFill>
                  <a:schemeClr val="accent6"/>
                </a:solidFill>
                <a:ea typeface="+mj-lt"/>
                <a:cs typeface="+mj-lt"/>
              </a:rPr>
              <a:t> </a:t>
            </a:r>
            <a:endParaRPr lang="ru-RU" sz="2800" dirty="0">
              <a:solidFill>
                <a:schemeClr val="accent6"/>
              </a:solidFill>
              <a:cs typeface="Arial"/>
            </a:endParaRPr>
          </a:p>
          <a:p>
            <a:pPr algn="just">
              <a:defRPr/>
            </a:pPr>
            <a:endParaRPr lang="ru-RU" sz="2400" dirty="0">
              <a:solidFill>
                <a:schemeClr val="accent6"/>
              </a:solidFill>
              <a:cs typeface="Arial"/>
            </a:endParaRPr>
          </a:p>
          <a:p>
            <a:pPr algn="just">
              <a:defRPr/>
            </a:pPr>
            <a:endParaRPr lang="ru-RU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endParaRPr lang="ru-RU" sz="2800" dirty="0">
              <a:ea typeface="+mj-lt"/>
              <a:cs typeface="+mj-lt"/>
            </a:endParaRPr>
          </a:p>
          <a:p>
            <a:pPr>
              <a:defRPr/>
            </a:pPr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07276151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Рисунок 11">
            <a:extLst>
              <a:ext uri="{FF2B5EF4-FFF2-40B4-BE49-F238E27FC236}">
                <a16:creationId xmlns:a16="http://schemas.microsoft.com/office/drawing/2014/main" id="{867CB50A-B316-457F-B971-6688866CB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CA96C34-B07C-4764-879F-70D8EFA77BD7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996489-7C65-4935-A63F-AC3837788FA0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15367" name="Rectangle 10">
            <a:extLst>
              <a:ext uri="{FF2B5EF4-FFF2-40B4-BE49-F238E27FC236}">
                <a16:creationId xmlns:a16="http://schemas.microsoft.com/office/drawing/2014/main" id="{60A1BE2A-07AD-4129-9473-02F8880069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0733" y="1576190"/>
            <a:ext cx="8529046" cy="5017249"/>
          </a:xfrm>
        </p:spPr>
        <p:txBody>
          <a:bodyPr/>
          <a:lstStyle/>
          <a:p>
            <a:pPr algn="just">
              <a:defRPr/>
            </a:pPr>
            <a:r>
              <a:rPr lang="ru-RU" sz="2800" b="1">
                <a:solidFill>
                  <a:schemeClr val="accent6"/>
                </a:solidFill>
                <a:ea typeface="+mj-lt"/>
                <a:cs typeface="+mj-lt"/>
              </a:rPr>
              <a:t>Ц</a:t>
            </a:r>
            <a:r>
              <a:rPr lang="ru-RU" sz="2800">
                <a:solidFill>
                  <a:schemeClr val="accent6"/>
                </a:solidFill>
                <a:ea typeface="+mj-lt"/>
                <a:cs typeface="+mj-lt"/>
              </a:rPr>
              <a:t>елью «позитивной профилактики» является «воспитание нравственной, успешно социализированной личности, способной удовлетворять свои основные потребности, не прибегая к употреблению психоактивных веществ и другим формам асоциального и опасного для здоровья поведения».</a:t>
            </a:r>
            <a:endParaRPr lang="ru-RU">
              <a:solidFill>
                <a:schemeClr val="accent6"/>
              </a:solidFill>
            </a:endParaRPr>
          </a:p>
          <a:p>
            <a:pPr algn="just">
              <a:defRPr/>
            </a:pPr>
            <a:endParaRPr lang="ru-RU" sz="2800" dirty="0">
              <a:solidFill>
                <a:schemeClr val="accent6"/>
              </a:solidFill>
              <a:cs typeface="Arial"/>
            </a:endParaRPr>
          </a:p>
          <a:p>
            <a:pPr algn="just">
              <a:defRPr/>
            </a:pPr>
            <a:endParaRPr lang="ru-RU" sz="2400" dirty="0">
              <a:solidFill>
                <a:schemeClr val="accent6"/>
              </a:solidFill>
              <a:cs typeface="Arial"/>
            </a:endParaRPr>
          </a:p>
          <a:p>
            <a:pPr algn="just">
              <a:defRPr/>
            </a:pPr>
            <a:endParaRPr lang="ru-RU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endParaRPr lang="ru-RU" sz="2800" dirty="0">
              <a:ea typeface="+mj-lt"/>
              <a:cs typeface="+mj-lt"/>
            </a:endParaRPr>
          </a:p>
          <a:p>
            <a:pPr>
              <a:defRPr/>
            </a:pPr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1416026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Рисунок 11">
            <a:extLst>
              <a:ext uri="{FF2B5EF4-FFF2-40B4-BE49-F238E27FC236}">
                <a16:creationId xmlns:a16="http://schemas.microsoft.com/office/drawing/2014/main" id="{867CB50A-B316-457F-B971-6688866CB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CA96C34-B07C-4764-879F-70D8EFA77BD7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996489-7C65-4935-A63F-AC3837788FA0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15367" name="Rectangle 10">
            <a:extLst>
              <a:ext uri="{FF2B5EF4-FFF2-40B4-BE49-F238E27FC236}">
                <a16:creationId xmlns:a16="http://schemas.microsoft.com/office/drawing/2014/main" id="{60A1BE2A-07AD-4129-9473-02F8880069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269" y="1774562"/>
            <a:ext cx="8529046" cy="5017249"/>
          </a:xfrm>
        </p:spPr>
        <p:txBody>
          <a:bodyPr/>
          <a:lstStyle/>
          <a:p>
            <a:pPr algn="just">
              <a:defRPr/>
            </a:pPr>
            <a:r>
              <a:rPr lang="ru-RU" sz="2400" dirty="0">
                <a:solidFill>
                  <a:schemeClr val="accent6"/>
                </a:solidFill>
                <a:ea typeface="+mj-lt"/>
                <a:cs typeface="+mj-lt"/>
              </a:rPr>
              <a:t>Все профилактические мероприятия, проводимые в </a:t>
            </a:r>
            <a:r>
              <a:rPr lang="ru-RU" sz="2400">
                <a:solidFill>
                  <a:schemeClr val="accent6"/>
                </a:solidFill>
                <a:ea typeface="+mj-lt"/>
                <a:cs typeface="+mj-lt"/>
              </a:rPr>
              <a:t>рамках первичной профилактики употребления наркотических веществ детьми и подростками, можно </a:t>
            </a:r>
            <a:r>
              <a:rPr lang="ru-RU" sz="2400" dirty="0">
                <a:solidFill>
                  <a:schemeClr val="accent6"/>
                </a:solidFill>
                <a:ea typeface="+mj-lt"/>
                <a:cs typeface="+mj-lt"/>
              </a:rPr>
              <a:t>разделить на </a:t>
            </a:r>
            <a:r>
              <a:rPr lang="ru-RU" sz="2400" b="1" dirty="0">
                <a:solidFill>
                  <a:schemeClr val="accent6"/>
                </a:solidFill>
                <a:ea typeface="+mj-lt"/>
                <a:cs typeface="+mj-lt"/>
              </a:rPr>
              <a:t>специфические</a:t>
            </a:r>
            <a:r>
              <a:rPr lang="ru-RU" sz="2400" dirty="0">
                <a:solidFill>
                  <a:schemeClr val="accent6"/>
                </a:solidFill>
                <a:ea typeface="+mj-lt"/>
                <a:cs typeface="+mj-lt"/>
              </a:rPr>
              <a:t> и </a:t>
            </a:r>
            <a:r>
              <a:rPr lang="ru-RU" sz="2400" b="1" dirty="0">
                <a:solidFill>
                  <a:schemeClr val="accent6"/>
                </a:solidFill>
                <a:ea typeface="+mj-lt"/>
                <a:cs typeface="+mj-lt"/>
              </a:rPr>
              <a:t>неспецифические</a:t>
            </a:r>
            <a:r>
              <a:rPr lang="ru-RU" sz="2400" dirty="0">
                <a:solidFill>
                  <a:schemeClr val="accent6"/>
                </a:solidFill>
                <a:ea typeface="+mj-lt"/>
                <a:cs typeface="+mj-lt"/>
              </a:rPr>
              <a:t>. </a:t>
            </a:r>
            <a:br>
              <a:rPr lang="ru-RU" sz="2400" dirty="0">
                <a:solidFill>
                  <a:schemeClr val="accent6"/>
                </a:solidFill>
                <a:ea typeface="+mj-lt"/>
                <a:cs typeface="+mj-lt"/>
              </a:rPr>
            </a:br>
            <a:r>
              <a:rPr lang="ru-RU" sz="2400" dirty="0">
                <a:solidFill>
                  <a:schemeClr val="accent6"/>
                </a:solidFill>
                <a:ea typeface="+mj-lt"/>
                <a:cs typeface="+mj-lt"/>
              </a:rPr>
              <a:t>Под </a:t>
            </a:r>
            <a:r>
              <a:rPr lang="ru-RU" sz="2400" i="1" dirty="0">
                <a:solidFill>
                  <a:schemeClr val="accent6"/>
                </a:solidFill>
                <a:ea typeface="+mj-lt"/>
                <a:cs typeface="+mj-lt"/>
              </a:rPr>
              <a:t>специфическими</a:t>
            </a:r>
            <a:r>
              <a:rPr lang="ru-RU" sz="2400" dirty="0">
                <a:solidFill>
                  <a:schemeClr val="accent6"/>
                </a:solidFill>
                <a:ea typeface="+mj-lt"/>
                <a:cs typeface="+mj-lt"/>
              </a:rPr>
              <a:t> понимают работу, в контексте которой имеется явное упоминание психоактивных веществ (например, информация о курительных смесях и </a:t>
            </a:r>
            <a:r>
              <a:rPr lang="ru-RU" sz="2400">
                <a:solidFill>
                  <a:schemeClr val="accent6"/>
                </a:solidFill>
                <a:ea typeface="+mj-lt"/>
                <a:cs typeface="+mj-lt"/>
              </a:rPr>
              <a:t>последствиях их употребления).</a:t>
            </a:r>
            <a:br>
              <a:rPr lang="ru-RU" sz="2400" dirty="0">
                <a:solidFill>
                  <a:schemeClr val="accent6"/>
                </a:solidFill>
                <a:ea typeface="+mj-lt"/>
                <a:cs typeface="+mj-lt"/>
              </a:rPr>
            </a:br>
            <a:r>
              <a:rPr lang="ru-RU" sz="2400">
                <a:solidFill>
                  <a:schemeClr val="accent6"/>
                </a:solidFill>
                <a:ea typeface="+mj-lt"/>
                <a:cs typeface="+mj-lt"/>
              </a:rPr>
              <a:t> Под </a:t>
            </a:r>
            <a:r>
              <a:rPr lang="ru-RU" sz="2400" i="1">
                <a:solidFill>
                  <a:schemeClr val="accent6"/>
                </a:solidFill>
                <a:ea typeface="+mj-lt"/>
                <a:cs typeface="+mj-lt"/>
              </a:rPr>
              <a:t>неспецифическими</a:t>
            </a:r>
            <a:r>
              <a:rPr lang="ru-RU" sz="2400">
                <a:solidFill>
                  <a:schemeClr val="accent6"/>
                </a:solidFill>
                <a:ea typeface="+mj-lt"/>
                <a:cs typeface="+mj-lt"/>
              </a:rPr>
              <a:t> </a:t>
            </a:r>
            <a:r>
              <a:rPr lang="ru-RU" sz="2400" dirty="0">
                <a:solidFill>
                  <a:schemeClr val="accent6"/>
                </a:solidFill>
                <a:ea typeface="+mj-lt"/>
                <a:cs typeface="+mj-lt"/>
              </a:rPr>
              <a:t>подразумевают мероприятия, которые явно не упоминают курительные смеси или другие психоактивные вещества, а направлены на гармоничное развитие личности, устойчивой к наркотическим соблазнам. </a:t>
            </a:r>
            <a:r>
              <a:rPr lang="en-US" sz="2400" dirty="0">
                <a:solidFill>
                  <a:schemeClr val="accent6"/>
                </a:solidFill>
                <a:ea typeface="+mj-lt"/>
                <a:cs typeface="+mj-lt"/>
              </a:rPr>
              <a:t> </a:t>
            </a:r>
            <a:endParaRPr lang="ru-RU" sz="2400">
              <a:solidFill>
                <a:schemeClr val="accent6"/>
              </a:solidFill>
              <a:cs typeface="Arial"/>
            </a:endParaRPr>
          </a:p>
          <a:p>
            <a:pPr algn="just">
              <a:defRPr/>
            </a:pPr>
            <a:endParaRPr lang="ru-RU" sz="2800" dirty="0">
              <a:solidFill>
                <a:schemeClr val="accent6"/>
              </a:solidFill>
              <a:cs typeface="Arial"/>
            </a:endParaRPr>
          </a:p>
          <a:p>
            <a:pPr algn="just">
              <a:defRPr/>
            </a:pPr>
            <a:endParaRPr lang="ru-RU" sz="2800" dirty="0">
              <a:solidFill>
                <a:schemeClr val="accent6"/>
              </a:solidFill>
              <a:cs typeface="Arial"/>
            </a:endParaRPr>
          </a:p>
          <a:p>
            <a:pPr algn="just">
              <a:defRPr/>
            </a:pPr>
            <a:endParaRPr lang="ru-RU" sz="2400" dirty="0">
              <a:solidFill>
                <a:schemeClr val="accent6"/>
              </a:solidFill>
              <a:cs typeface="Arial"/>
            </a:endParaRPr>
          </a:p>
          <a:p>
            <a:pPr algn="just">
              <a:defRPr/>
            </a:pPr>
            <a:endParaRPr lang="ru-RU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endParaRPr lang="ru-RU" sz="2800" dirty="0">
              <a:ea typeface="+mj-lt"/>
              <a:cs typeface="+mj-lt"/>
            </a:endParaRPr>
          </a:p>
          <a:p>
            <a:pPr>
              <a:defRPr/>
            </a:pPr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3331202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Рисунок 11">
            <a:extLst>
              <a:ext uri="{FF2B5EF4-FFF2-40B4-BE49-F238E27FC236}">
                <a16:creationId xmlns:a16="http://schemas.microsoft.com/office/drawing/2014/main" id="{783073A9-DBE6-479F-9BFE-6B67361BB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FDA061D-92AC-4157-A097-4CC6E46A3E18}"/>
              </a:ext>
            </a:extLst>
          </p:cNvPr>
          <p:cNvSpPr/>
          <p:nvPr/>
        </p:nvSpPr>
        <p:spPr>
          <a:xfrm>
            <a:off x="0" y="0"/>
            <a:ext cx="9144000" cy="836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  <a:p>
            <a:pPr algn="ctr" eaLnBrk="0" hangingPunct="0">
              <a:defRPr/>
            </a:pPr>
            <a:endParaRPr lang="ru-RU" sz="2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3972" name="Группа 8">
            <a:extLst>
              <a:ext uri="{FF2B5EF4-FFF2-40B4-BE49-F238E27FC236}">
                <a16:creationId xmlns:a16="http://schemas.microsoft.com/office/drawing/2014/main" id="{B80A7FF4-BC12-4D29-9FCE-C41557A9E03D}"/>
              </a:ext>
            </a:extLst>
          </p:cNvPr>
          <p:cNvGrpSpPr>
            <a:grpSpLocks/>
          </p:cNvGrpSpPr>
          <p:nvPr/>
        </p:nvGrpSpPr>
        <p:grpSpPr bwMode="auto">
          <a:xfrm>
            <a:off x="0" y="6334125"/>
            <a:ext cx="9144000" cy="503238"/>
            <a:chOff x="-10839" y="6165740"/>
            <a:chExt cx="9144000" cy="503428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40DCDCCD-60A3-43F7-865F-904E75C5AAB6}"/>
                </a:ext>
              </a:extLst>
            </p:cNvPr>
            <p:cNvSpPr/>
            <p:nvPr/>
          </p:nvSpPr>
          <p:spPr>
            <a:xfrm>
              <a:off x="-10839" y="6237205"/>
              <a:ext cx="9144000" cy="431963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ru-RU"/>
            </a:p>
          </p:txBody>
        </p:sp>
        <p:sp>
          <p:nvSpPr>
            <p:cNvPr id="83978" name="Прямоугольник 3">
              <a:extLst>
                <a:ext uri="{FF2B5EF4-FFF2-40B4-BE49-F238E27FC236}">
                  <a16:creationId xmlns:a16="http://schemas.microsoft.com/office/drawing/2014/main" id="{293BFB2B-6E8A-4EE6-854F-EE3494B411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502" y="6165740"/>
              <a:ext cx="9025658" cy="339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ru-RU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ГБОУ ИРО Краснодарского края       </a:t>
              </a:r>
              <a:r>
                <a:rPr lang="en-US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www.iro23.ru</a:t>
              </a:r>
              <a:r>
                <a:rPr lang="ru-RU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          ГБОУ ИРО Краснодарского края         </a:t>
              </a:r>
              <a:r>
                <a:rPr lang="en-US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www.iro23.ru</a:t>
              </a:r>
              <a:r>
                <a:rPr lang="ru-RU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        ГБОУ ИРО Краснодарского края</a:t>
              </a:r>
              <a:r>
                <a:rPr lang="ru-RU" altLang="ru-RU">
                  <a:solidFill>
                    <a:schemeClr val="bg1"/>
                  </a:solidFill>
                  <a:cs typeface="Arial" panose="020B0604020202020204" pitchFamily="34" charset="0"/>
                </a:rPr>
                <a:t>       </a:t>
              </a:r>
              <a:r>
                <a:rPr lang="en-US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www.iro23.ru</a:t>
              </a:r>
              <a:r>
                <a:rPr lang="ru-RU" altLang="ru-RU" sz="1400">
                  <a:solidFill>
                    <a:schemeClr val="bg1"/>
                  </a:solidFill>
                  <a:cs typeface="Arial" panose="020B0604020202020204" pitchFamily="34" charset="0"/>
                </a:rPr>
                <a:t> </a:t>
              </a:r>
              <a:endParaRPr lang="en-US" altLang="ru-RU" sz="140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20CB75D-CDCD-4E6F-BC1B-34AD58DE575D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18439" name="Rectangle 10">
            <a:extLst>
              <a:ext uri="{FF2B5EF4-FFF2-40B4-BE49-F238E27FC236}">
                <a16:creationId xmlns:a16="http://schemas.microsoft.com/office/drawing/2014/main" id="{B90F528E-3250-4DDD-89ED-F7AC029C36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4675" y="1412875"/>
            <a:ext cx="7886700" cy="4176713"/>
          </a:xfrm>
        </p:spPr>
        <p:txBody>
          <a:bodyPr/>
          <a:lstStyle/>
          <a:p>
            <a:pPr marL="44450">
              <a:defRPr/>
            </a:pPr>
            <a:endParaRPr lang="ru-RU" sz="3200" dirty="0">
              <a:solidFill>
                <a:schemeClr val="accent6"/>
              </a:solidFill>
            </a:endParaRPr>
          </a:p>
        </p:txBody>
      </p:sp>
      <p:pic>
        <p:nvPicPr>
          <p:cNvPr id="83975" name="Picture 2" descr="http://iro23.ru/sites/all/themes/Plasma/images/logo.png">
            <a:extLst>
              <a:ext uri="{FF2B5EF4-FFF2-40B4-BE49-F238E27FC236}">
                <a16:creationId xmlns:a16="http://schemas.microsoft.com/office/drawing/2014/main" id="{1A6493FD-44F5-42E6-9518-C8FB73A19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0"/>
            <a:ext cx="519112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6" name="Picture 2">
            <a:extLst>
              <a:ext uri="{FF2B5EF4-FFF2-40B4-BE49-F238E27FC236}">
                <a16:creationId xmlns:a16="http://schemas.microsoft.com/office/drawing/2014/main" id="{599E9EF8-0687-4A17-8753-0ED87F927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0" y="421374"/>
            <a:ext cx="9187846" cy="6699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057342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206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69FBDFC-24DF-4C93-A15F-BCC9ECA56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623360" cy="989871"/>
          </a:xfrm>
        </p:spPr>
        <p:txBody>
          <a:bodyPr/>
          <a:lstStyle/>
          <a:p>
            <a:r>
              <a:rPr lang="ru-RU" sz="3200" dirty="0">
                <a:solidFill>
                  <a:schemeClr val="accent6"/>
                </a:solidFill>
                <a:latin typeface="Times New Roman"/>
                <a:cs typeface="Times New Roman"/>
              </a:rPr>
              <a:t>Задачами профилактики  в образовательной среде являются:</a:t>
            </a:r>
            <a:endParaRPr lang="ru-RU" sz="3200">
              <a:solidFill>
                <a:schemeClr val="accent6"/>
              </a:solidFill>
              <a:cs typeface="Arial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8B633F9-9266-46DF-B756-1AABD9A4264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24733" y="1271768"/>
            <a:ext cx="8649860" cy="564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b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</a:br>
            <a:endParaRPr lang="ru-RU" sz="24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2500" dirty="0">
                <a:solidFill>
                  <a:schemeClr val="accent6"/>
                </a:solidFill>
                <a:ea typeface="+mj-lt"/>
                <a:cs typeface="+mj-lt"/>
              </a:rPr>
              <a:t>– </a:t>
            </a:r>
            <a:r>
              <a:rPr lang="ru-RU" sz="25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формирование единого профилактического пространства в образовательной среде путем объединения усилий всех участников профилактического процесса для обеспечения комплексного системного воздействия на целевые группы профилактики;</a:t>
            </a:r>
            <a:endParaRPr lang="ru-RU" sz="25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2500" dirty="0">
                <a:solidFill>
                  <a:schemeClr val="accent6"/>
                </a:solidFill>
                <a:ea typeface="+mj-lt"/>
                <a:cs typeface="+mj-lt"/>
              </a:rPr>
              <a:t>– </a:t>
            </a:r>
            <a:r>
              <a:rPr lang="ru-RU" sz="25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мониторинг состояния организации профилактической деятельности в образовательной среде и оценка ее эффективности, а также характеристика ситуаций, связанных с распространением употребления ПАВ обучающимися, воспитанниками образовательных учреждений;</a:t>
            </a:r>
            <a:endParaRPr lang="ru-RU" sz="25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2500" dirty="0">
                <a:solidFill>
                  <a:schemeClr val="accent6"/>
                </a:solidFill>
                <a:ea typeface="+mj-lt"/>
                <a:cs typeface="+mj-lt"/>
              </a:rPr>
              <a:t>– </a:t>
            </a:r>
            <a:r>
              <a:rPr lang="ru-RU" sz="25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исключение влияния условий и факторов, способных провоцировать вовлечение в употребление ПАВ обучающихся, воспитанников образовательных учреждений;</a:t>
            </a:r>
            <a:endParaRPr lang="ru-RU" sz="2500">
              <a:solidFill>
                <a:schemeClr val="accent6"/>
              </a:solidFill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endParaRPr lang="ru-RU" sz="2400" dirty="0">
              <a:solidFill>
                <a:schemeClr val="accent6"/>
              </a:solidFill>
              <a:cs typeface="Arial"/>
            </a:endParaRPr>
          </a:p>
          <a:p>
            <a:endParaRPr lang="ru-RU" altLang="en-US" sz="2400" b="1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326591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206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69FBDFC-24DF-4C93-A15F-BCC9ECA56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623360" cy="989871"/>
          </a:xfrm>
        </p:spPr>
        <p:txBody>
          <a:bodyPr/>
          <a:lstStyle/>
          <a:p>
            <a:r>
              <a:rPr lang="ru-RU" sz="3200" dirty="0">
                <a:solidFill>
                  <a:schemeClr val="accent6"/>
                </a:solidFill>
                <a:latin typeface="Times New Roman"/>
                <a:cs typeface="Times New Roman"/>
              </a:rPr>
              <a:t>Задачами профилактики  в образовательной среде являются:</a:t>
            </a:r>
            <a:endParaRPr lang="ru-RU" sz="3200">
              <a:solidFill>
                <a:schemeClr val="accent6"/>
              </a:solidFill>
              <a:cs typeface="Arial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8B633F9-9266-46DF-B756-1AABD9A4264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255987" y="1567088"/>
            <a:ext cx="8649860" cy="564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b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</a:br>
            <a:endParaRPr lang="ru-RU" sz="2600">
              <a:solidFill>
                <a:schemeClr val="accent2"/>
              </a:solidFill>
              <a:cs typeface="Arial"/>
            </a:endParaRPr>
          </a:p>
          <a:p>
            <a:pPr algn="just"/>
            <a:r>
              <a:rPr lang="ru-RU" sz="2600" b="1" dirty="0">
                <a:solidFill>
                  <a:schemeClr val="accent2"/>
                </a:solidFill>
                <a:latin typeface="Times New Roman"/>
                <a:ea typeface="+mj-lt"/>
                <a:cs typeface="Times New Roman"/>
              </a:rPr>
              <a:t>развитие ресурсов, обеспечивающих снижение риска употребления ПАВ среди обучающихся, воспитанников:</a:t>
            </a:r>
            <a:endParaRPr lang="ru-RU" sz="2600" b="1">
              <a:solidFill>
                <a:schemeClr val="accent2"/>
              </a:solidFill>
              <a:latin typeface="Arial"/>
              <a:ea typeface="+mj-lt"/>
              <a:cs typeface="Arial"/>
            </a:endParaRPr>
          </a:p>
          <a:p>
            <a:pPr algn="just"/>
            <a:r>
              <a:rPr lang="ru-RU" sz="2600" dirty="0">
                <a:solidFill>
                  <a:srgbClr val="C00000"/>
                </a:solidFill>
                <a:latin typeface="Times New Roman"/>
                <a:ea typeface="+mj-lt"/>
                <a:cs typeface="Times New Roman"/>
              </a:rPr>
              <a:t>личностных </a:t>
            </a:r>
            <a:r>
              <a:rPr lang="ru-RU" sz="2600" dirty="0">
                <a:solidFill>
                  <a:schemeClr val="accent2"/>
                </a:solidFill>
                <a:latin typeface="Times New Roman"/>
                <a:ea typeface="+mj-lt"/>
                <a:cs typeface="Times New Roman"/>
              </a:rPr>
              <a:t>– формирование социально значимых знаний, ценностных ориентаций, нравственных представлений и форм поведения у целевых групп профилактики;</a:t>
            </a:r>
            <a:endParaRPr lang="ru-RU" sz="2600">
              <a:solidFill>
                <a:schemeClr val="accent2"/>
              </a:solidFill>
              <a:cs typeface="Arial"/>
            </a:endParaRPr>
          </a:p>
          <a:p>
            <a:pPr algn="just"/>
            <a:r>
              <a:rPr lang="ru-RU" sz="2600" dirty="0">
                <a:solidFill>
                  <a:srgbClr val="C00000"/>
                </a:solidFill>
                <a:latin typeface="Times New Roman"/>
                <a:ea typeface="+mj-lt"/>
                <a:cs typeface="Times New Roman"/>
              </a:rPr>
              <a:t>социально-средовых</a:t>
            </a:r>
            <a:r>
              <a:rPr lang="ru-RU" sz="2600" dirty="0">
                <a:solidFill>
                  <a:schemeClr val="accent2"/>
                </a:solidFill>
                <a:latin typeface="Times New Roman"/>
                <a:ea typeface="+mj-lt"/>
                <a:cs typeface="Times New Roman"/>
              </a:rPr>
              <a:t> – создание инфраструктуры службы социальной, психологической поддержки и развития позитивно ориентированных интересов, досуга и здоровья;</a:t>
            </a:r>
            <a:endParaRPr lang="ru-RU" sz="2600">
              <a:solidFill>
                <a:schemeClr val="accent2"/>
              </a:solidFill>
              <a:cs typeface="Arial"/>
            </a:endParaRPr>
          </a:p>
          <a:p>
            <a:pPr algn="just"/>
            <a:r>
              <a:rPr lang="ru-RU" sz="2600" dirty="0">
                <a:solidFill>
                  <a:srgbClr val="C00000"/>
                </a:solidFill>
                <a:latin typeface="Times New Roman"/>
                <a:ea typeface="+mj-lt"/>
                <a:cs typeface="Times New Roman"/>
              </a:rPr>
              <a:t>этико-правовых</a:t>
            </a:r>
            <a:r>
              <a:rPr lang="ru-RU" sz="2600" dirty="0">
                <a:solidFill>
                  <a:schemeClr val="accent2"/>
                </a:solidFill>
                <a:latin typeface="Times New Roman"/>
                <a:ea typeface="+mj-lt"/>
                <a:cs typeface="Times New Roman"/>
              </a:rPr>
              <a:t> – утверждение в обществе всех форм контроля (юридического, социального, медицинского), препятствующих употреблению ПАВ среди обучающихся, воспитанников образовательных учреждений.</a:t>
            </a:r>
            <a:endParaRPr lang="ru-RU" sz="2600">
              <a:solidFill>
                <a:schemeClr val="accent2"/>
              </a:solidFill>
              <a:cs typeface="Arial"/>
            </a:endParaRPr>
          </a:p>
          <a:p>
            <a:pPr algn="just"/>
            <a:endParaRPr lang="ru-RU" sz="2500" dirty="0">
              <a:solidFill>
                <a:schemeClr val="accent6"/>
              </a:solidFill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endParaRPr lang="ru-RU" sz="2400" dirty="0">
              <a:solidFill>
                <a:schemeClr val="accent6"/>
              </a:solidFill>
              <a:cs typeface="Arial"/>
            </a:endParaRPr>
          </a:p>
          <a:p>
            <a:endParaRPr lang="ru-RU" altLang="en-US" sz="2400" b="1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773184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206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8B633F9-9266-46DF-B756-1AABD9A4264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79423" y="987385"/>
            <a:ext cx="8649860" cy="564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b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</a:br>
            <a:endParaRPr lang="ru-RU" sz="2600">
              <a:solidFill>
                <a:schemeClr val="accent2"/>
              </a:solidFill>
              <a:cs typeface="Arial"/>
            </a:endParaRPr>
          </a:p>
          <a:p>
            <a:pPr algn="just"/>
            <a:r>
              <a:rPr lang="ru-RU" sz="3200" b="1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Объектами профилактики в образовательной среде являются обучающиеся, воспитанники, а также условия и факторы жизни обучающихся, воспитанников, связанные с риском возникновения зависимости, влияние которых возможно корректировать или нивелировать за счет специально организованного профилактического воздействия</a:t>
            </a:r>
            <a:endParaRPr lang="ru-RU" sz="3200" b="1" dirty="0">
              <a:solidFill>
                <a:schemeClr val="accent6"/>
              </a:solidFill>
              <a:cs typeface="Arial"/>
            </a:endParaRPr>
          </a:p>
          <a:p>
            <a:pPr algn="just"/>
            <a:endParaRPr lang="ru-RU" sz="2600" b="1" dirty="0">
              <a:solidFill>
                <a:schemeClr val="accent2"/>
              </a:solidFill>
              <a:latin typeface="Times New Roman"/>
              <a:cs typeface="Times New Roman"/>
            </a:endParaRPr>
          </a:p>
          <a:p>
            <a:pPr algn="just"/>
            <a:endParaRPr lang="ru-RU" sz="2500" dirty="0">
              <a:solidFill>
                <a:schemeClr val="accent6"/>
              </a:solidFill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endParaRPr lang="ru-RU" sz="2400" dirty="0">
              <a:solidFill>
                <a:schemeClr val="accent6"/>
              </a:solidFill>
              <a:cs typeface="Arial"/>
            </a:endParaRPr>
          </a:p>
          <a:p>
            <a:endParaRPr lang="ru-RU" altLang="en-US" sz="2400" b="1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665760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206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8B633F9-9266-46DF-B756-1AABD9A4264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310677" y="1446772"/>
            <a:ext cx="8649860" cy="564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b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</a:br>
            <a:endParaRPr lang="ru-RU" sz="2600">
              <a:solidFill>
                <a:schemeClr val="accent2"/>
              </a:solidFill>
              <a:cs typeface="Arial"/>
            </a:endParaRPr>
          </a:p>
          <a:p>
            <a:pPr algn="just"/>
            <a:r>
              <a:rPr lang="ru-RU" sz="2800" b="1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Первая группа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 объектов объединяет факторы и условия, внешние по отношению к личности обучающегося, воспитанника. Их действие проявляется на макросоциальном уровне общества в целом и на </a:t>
            </a:r>
            <a:r>
              <a:rPr lang="ru-RU" sz="2800" dirty="0" err="1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микросоциальном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 уровне как влияние ближайшего окружения. </a:t>
            </a:r>
            <a:r>
              <a:rPr lang="ru-RU" sz="2800" dirty="0">
                <a:solidFill>
                  <a:schemeClr val="accent6"/>
                </a:solidFill>
                <a:ea typeface="+mj-lt"/>
                <a:cs typeface="+mj-lt"/>
              </a:rPr>
              <a:t> </a:t>
            </a:r>
            <a:endParaRPr lang="ru-RU" sz="2800">
              <a:solidFill>
                <a:schemeClr val="accent6"/>
              </a:solidFill>
              <a:cs typeface="Arial"/>
            </a:endParaRPr>
          </a:p>
          <a:p>
            <a:pPr algn="just"/>
            <a:r>
              <a:rPr lang="ru-RU" sz="2800" b="1" dirty="0">
                <a:solidFill>
                  <a:schemeClr val="accent6"/>
                </a:solidFill>
                <a:latin typeface="Times New Roman"/>
                <a:cs typeface="Times New Roman"/>
              </a:rPr>
              <a:t>Вторая группа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 объектов профилактики объединяет личностные характеристики обучающихся, воспитанников образовательных учреждений, имеющие связь с риском употребления ПАВ: представление о себе и отношение к окружающему миру; стрессоустойчивость и социально психологическая адаптивность; представление об аспектах употребления ПАВ.</a:t>
            </a:r>
            <a:endParaRPr lang="ru-RU" sz="2800">
              <a:solidFill>
                <a:schemeClr val="accent6"/>
              </a:solidFill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b="1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500" dirty="0">
              <a:solidFill>
                <a:srgbClr val="2D2D8A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endParaRPr lang="ru-RU" sz="2400" dirty="0">
              <a:solidFill>
                <a:schemeClr val="accent6"/>
              </a:solidFill>
              <a:latin typeface="Arial"/>
              <a:cs typeface="Arial"/>
            </a:endParaRPr>
          </a:p>
          <a:p>
            <a:endParaRPr lang="ru-RU" altLang="en-US" sz="2400" b="1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012897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-206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8B633F9-9266-46DF-B756-1AABD9A4264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255988" y="1807719"/>
            <a:ext cx="8649860" cy="564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b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</a:br>
            <a:endParaRPr lang="ru-RU" sz="2600">
              <a:solidFill>
                <a:schemeClr val="accent2"/>
              </a:solidFill>
              <a:cs typeface="Arial"/>
            </a:endParaRPr>
          </a:p>
          <a:p>
            <a:pPr algn="just"/>
            <a:r>
              <a:rPr lang="ru-RU" sz="2600" b="1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Принцип системности</a:t>
            </a:r>
            <a:r>
              <a:rPr lang="ru-RU" sz="26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 определяет при реализации профилактической деятельности в образовательной среде организационно-методическое взаимодействие федеральных органов исполнительной власти и подведомственных им организаций, включенных в профилактику, органов исполнительной власти субъектов Российской Федерации и органов местного самоуправления и подведомственных им организаций, а также </a:t>
            </a:r>
            <a:r>
              <a:rPr lang="ru-RU" sz="2600" dirty="0" err="1">
                <a:solidFill>
                  <a:schemeClr val="accent6"/>
                </a:solidFill>
                <a:latin typeface="Times New Roman"/>
                <a:cs typeface="Times New Roman"/>
              </a:rPr>
              <a:t>межпрофессиональное</a:t>
            </a:r>
            <a:r>
              <a:rPr lang="ru-RU" sz="2600" dirty="0">
                <a:solidFill>
                  <a:schemeClr val="accent6"/>
                </a:solidFill>
                <a:latin typeface="Times New Roman"/>
                <a:cs typeface="Times New Roman"/>
              </a:rPr>
              <a:t> взаимодействие специалистов различных социальных практик (педагог, психолог, медицинский специалист, школьный инспектор по делам несовершеннолетних и т.д.), имеющих единую цель, гибкую структуру и механизм обратной связи, которые позволяют корректировать текущие задачи и индикаторы эффективности комплексной деятельности</a:t>
            </a:r>
            <a:endParaRPr lang="ru-RU" sz="2600" dirty="0">
              <a:solidFill>
                <a:schemeClr val="accent6"/>
              </a:solidFill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b="1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500" dirty="0">
              <a:solidFill>
                <a:srgbClr val="2D2D8A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endParaRPr lang="ru-RU" sz="2400" dirty="0">
              <a:solidFill>
                <a:schemeClr val="accent6"/>
              </a:solidFill>
              <a:latin typeface="Arial"/>
              <a:cs typeface="Arial"/>
            </a:endParaRPr>
          </a:p>
          <a:p>
            <a:endParaRPr lang="ru-RU" altLang="en-US" sz="2400" b="1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864868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1">
            <a:extLst>
              <a:ext uri="{FF2B5EF4-FFF2-40B4-BE49-F238E27FC236}">
                <a16:creationId xmlns:a16="http://schemas.microsoft.com/office/drawing/2014/main" id="{AED59E4B-1620-400F-9997-7B440DA29B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" y="12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B2D29B2-085B-499C-BE32-D7B3D553DB5F}"/>
              </a:ext>
            </a:extLst>
          </p:cNvPr>
          <p:cNvSpPr/>
          <p:nvPr/>
        </p:nvSpPr>
        <p:spPr>
          <a:xfrm>
            <a:off x="0" y="219075"/>
            <a:ext cx="9144000" cy="9794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dirty="0"/>
              <a:t>+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E31D01-70C0-46AA-AABA-0CF54CFE115C}"/>
              </a:ext>
            </a:extLst>
          </p:cNvPr>
          <p:cNvSpPr/>
          <p:nvPr/>
        </p:nvSpPr>
        <p:spPr>
          <a:xfrm>
            <a:off x="1135063" y="1268413"/>
            <a:ext cx="6865937" cy="36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8B633F9-9266-46DF-B756-1AABD9A4264D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255988" y="2398360"/>
            <a:ext cx="8649860" cy="5055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/>
            <a:br>
              <a:rPr lang="ru-RU" sz="24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</a:br>
            <a:endParaRPr lang="ru-RU" sz="2600">
              <a:solidFill>
                <a:schemeClr val="accent2"/>
              </a:solidFill>
              <a:cs typeface="Arial"/>
            </a:endParaRPr>
          </a:p>
          <a:p>
            <a:pPr algn="just"/>
            <a:r>
              <a:rPr lang="ru-RU" sz="2800" b="1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Принцип стратегической</a:t>
            </a:r>
            <a:r>
              <a:rPr lang="ru-RU" sz="2800" b="1" dirty="0">
                <a:solidFill>
                  <a:schemeClr val="accent6"/>
                </a:solidFill>
                <a:latin typeface="Times New Roman"/>
                <a:cs typeface="Times New Roman"/>
              </a:rPr>
              <a:t> целостности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 обуславливает для организаторов и активных участников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ea typeface="+mj-lt"/>
                <a:cs typeface="Times New Roman"/>
              </a:rPr>
              <a:t>профилактической деятельности 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на всех уровнях взаимодействия единую стратегию профилактической деятельности, включая основные направления, методические подходы и конкретные мероприятия.</a:t>
            </a:r>
          </a:p>
          <a:p>
            <a:pPr algn="just"/>
            <a:endParaRPr lang="ru-RU" sz="2800" b="1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r>
              <a:rPr lang="ru-RU" sz="2800" b="1" dirty="0">
                <a:solidFill>
                  <a:schemeClr val="accent6"/>
                </a:solidFill>
                <a:latin typeface="Times New Roman"/>
                <a:cs typeface="Times New Roman"/>
              </a:rPr>
              <a:t>Принцип многоаспектности профилактики</a:t>
            </a:r>
            <a:r>
              <a:rPr lang="ru-RU" sz="2800" dirty="0">
                <a:solidFill>
                  <a:schemeClr val="accent6"/>
                </a:solidFill>
                <a:latin typeface="Times New Roman"/>
                <a:cs typeface="Times New Roman"/>
              </a:rPr>
              <a:t> основан на понимании зависимости как сложного социально-психологического явления, что обуславливает комплексное использование социальных, психологических и личностно-ориентированных направлений и форм профилактической деятельности, охватывающих основные сферы социализации обучающихся образовательных учреждений.</a:t>
            </a:r>
            <a:endParaRPr lang="ru-RU" sz="2800">
              <a:solidFill>
                <a:schemeClr val="accent6"/>
              </a:solidFill>
              <a:cs typeface="Arial"/>
            </a:endParaRPr>
          </a:p>
          <a:p>
            <a:pPr algn="just"/>
            <a:endParaRPr lang="ru-RU" sz="2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6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b="1" dirty="0">
              <a:solidFill>
                <a:srgbClr val="2D2D8A"/>
              </a:solidFill>
              <a:latin typeface="Times New Roman"/>
              <a:cs typeface="Times New Roman"/>
            </a:endParaRPr>
          </a:p>
          <a:p>
            <a:pPr algn="just"/>
            <a:endParaRPr lang="ru-RU" sz="2500" dirty="0">
              <a:solidFill>
                <a:schemeClr val="accent6"/>
              </a:solidFill>
              <a:latin typeface="Arial"/>
              <a:cs typeface="Arial"/>
            </a:endParaRPr>
          </a:p>
          <a:p>
            <a:pPr algn="just"/>
            <a:endParaRPr lang="ru-RU" sz="2800" dirty="0">
              <a:solidFill>
                <a:schemeClr val="accent6"/>
              </a:solidFill>
              <a:latin typeface="Times New Roman"/>
              <a:cs typeface="Times New Roman"/>
            </a:endParaRPr>
          </a:p>
          <a:p>
            <a:endParaRPr lang="ru-RU" sz="2400" dirty="0">
              <a:solidFill>
                <a:schemeClr val="accent6"/>
              </a:solidFill>
              <a:cs typeface="Arial"/>
            </a:endParaRPr>
          </a:p>
          <a:p>
            <a:endParaRPr lang="ru-RU" altLang="en-US" sz="2400" b="1" dirty="0">
              <a:solidFill>
                <a:schemeClr val="accent6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281250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948</TotalTime>
  <Words>3223</Words>
  <Application>Microsoft Office PowerPoint</Application>
  <PresentationFormat>Экран (4:3)</PresentationFormat>
  <Paragraphs>312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33</vt:i4>
      </vt:variant>
    </vt:vector>
  </HeadingPairs>
  <TitlesOfParts>
    <vt:vector size="36" baseType="lpstr">
      <vt:lpstr>Оформление по умолчанию</vt:lpstr>
      <vt:lpstr>Тема Office</vt:lpstr>
      <vt:lpstr>Office Theme</vt:lpstr>
      <vt:lpstr>Теоретические и методические аспекты профилактики наркомании в образовательной организации </vt:lpstr>
      <vt:lpstr>Цель профилактики в образовательной среде – развитие на постоянной основе инфраструктуры и содержания профилактической деятельности, направленной на минимизацию уровня вовлеченности в употребление ПАВ обучающихся, воспитанников образовательных учреждений. </vt:lpstr>
      <vt:lpstr>Целевыми группами (субъектами) профилактики употребления ПАВ в образовательной среде являются: обучающиеся, воспитанники, а также их родители (законные представители), специалисты образовательных учреждений (педагоги, медицинские работники, психологи, социальные работники), сотрудники территориальных органов ФСКН России, сотрудники органов внутренних дел, представители общественных объединений и организаций, способные оказывать влияние на формирование здорового образа жизни в среде несовершеннолетних и молодежи.  </vt:lpstr>
      <vt:lpstr>Задачами профилактики  в образовательной среде являются:</vt:lpstr>
      <vt:lpstr>Задачами профилактики  в образовательной среде являются: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Социализация –становление человека полноценным членом общества, и подержание этого статуса в связи с возрастными и социальными изменениями </vt:lpstr>
      <vt:lpstr>   «Я утратил всякие надежды относительно будущего нашей страны, если сегодняшняя молодежь завтра возьмет в свои руки бразды правления. Ибо эта молодежь невыносима, невыдержанна, просто ужасна»   Гесиод, 720 г. до н. э.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В превентивных образовательных программах основное внимание следует уделять формированию ценностей здорового образа жизни, развитию личностных ресурсов, препятствующих употреблению психоактивных веществ, а также развитию у несовершеннолетних жизненных навыков противостояния агрессивной среде, которая провоцирует потребление ПАВ. В этих программах должны быть усилены следующие компоненты:  образовательный (углубление знаний о ценностях здорового образа жизни и поведенческих навыках, облегчающих следование здоровому образу жизни; формирование умения делать собственный выбор в отношении здорового образа жизни; минимальные знания о социальных и медицинских последствиях, к которым приводит употребление психоактивных веществ);  психологический (углубление знаний о себе, своих чувствах, формах реагирования, особенностях принятия решений; формирование позитивной «Я-концепции» у ребенка, способности нести ответственность за себя и свой выбор; формирование умения сказать «нет», умения при необходимости обратиться за психологической, социальной или наркологической помощью); социальный (формирование навыков коммуникабельности, социальных навыков, необходимых для социальной адаптации, здорового образа жизни). Следует отметить, что эффективность профилактики злоупотребления ПАВ детьми и подростками в образовательных учреждениях напрямую зависит от согласованной работы различных специалистов (педагогов, психологов, медиков, представителей правоохранительных органов). </vt:lpstr>
      <vt:lpstr>Содержание профилактической программы определяется самим педагогическим коллективом, но при этом желательно, чтобы любая деятельность по профилактике наркопотребления включала в себя два рабочих блока: организационный и психологический.   Психологический блок – формирование у детей и подростков комплекса умений и навыков, развитие способностей, обеспечивающих альтернативный образ жизни, зависимому от психоактивных веществ.   </vt:lpstr>
      <vt:lpstr>Экзистенциальная сфера – способность адекватно оценивать себя, свои действия и поступки, действия и поступки других людей, совокупность ценностных ориентаций и позиций ребенка, посредством которых он вступает в отношения с миром, с другими людьми, с самим собой, которые обеспечивают адекватный нравственный выбор ребенка и регулируют его поведение, общение с самим собой: ведение "внутреннего диалога" как способа, помогающего сделать правильный выбор в отношении собственного поведения; распознавание и интерпретация социальных сигналов (внешних влияний на поведение), исходящих из микросреды и общества в целом; осознание возможных последствий своего поведения; умение показать собеседнику, что понимаешь его точку зрения; понимание норм поведения, принятых в обществе, а также того, что не является приемлемым в нашей культуре; позитивный взгляд на мир, людей и жизнь, умение радоваться, реалистичный взгляд на свои возможности.  Эмоциональная сфера – способность идентифицировать, выражать и описывать свои чувства, оценивать и регулировать их интенсивность; умение контролировать импульсы и откладывать "получение удовольствия"; навыки управления стрессом и распознавания разницы между чувством и поступком.  Поведенческая сфера – умение общаться невербально, используя визуальный контакт, выражение лица, жесты; способность общаться вербально, самые важные компоненты включают в себя умение ставить ясные вопросы, сопротивляться негативным влияниям, правильно реагировать на критику, слушать других, участвовать в позитивных группах сверстников.     </vt:lpstr>
      <vt:lpstr>Организационный блок включает в себя планирование. Составление календарного плана профилактической работы в образовательном учреждении придает этой деятельности официальный статус, чему свидетельствует тот факт, что администрация утверждает этот план и контролирует его выполнение. Согласно рекомендациям европейского профилактического проекта «Здоровая школа», составлением календарного плана работы занимается перед началом учебного года (т.е. в конце предыдущего) инициативная группа. В плане отражаются формальные аспекты участия каждого из специалистов.      </vt:lpstr>
      <vt:lpstr>Целью «позитивной профилактики» является «воспитание нравственной, успешно социализированной личности, способной удовлетворять свои основные потребности, не прибегая к употреблению психоактивных веществ и другим формам асоциального и опасного для здоровья поведения».     </vt:lpstr>
      <vt:lpstr>Все профилактические мероприятия, проводимые в рамках первичной профилактики употребления наркотических веществ детьми и подростками, можно разделить на специфические и неспецифические.  Под специфическими понимают работу, в контексте которой имеется явное упоминание психоактивных веществ (например, информация о курительных смесях и последствиях их употребления).  Под неспецифическими подразумевают мероприятия, которые явно не упоминают курительные смеси или другие психоактивные вещества, а направлены на гармоничное развитие личности, устойчивой к наркотическим соблазнам.      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SMART</cp:lastModifiedBy>
  <cp:revision>571</cp:revision>
  <dcterms:created xsi:type="dcterms:W3CDTF">2018-09-13T01:34:38Z</dcterms:created>
  <dcterms:modified xsi:type="dcterms:W3CDTF">2020-10-21T12:45:00Z</dcterms:modified>
</cp:coreProperties>
</file>